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wmf" ContentType="image/x-wmf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5" r:id="rId3"/>
    <p:sldMasterId id="2147483660" r:id="rId4"/>
  </p:sldMasterIdLst>
  <p:notesMasterIdLst>
    <p:notesMasterId r:id="rId15"/>
  </p:notesMasterIdLst>
  <p:sldIdLst>
    <p:sldId id="260" r:id="rId5"/>
    <p:sldId id="381" r:id="rId6"/>
    <p:sldId id="258" r:id="rId7"/>
    <p:sldId id="364" r:id="rId8"/>
    <p:sldId id="399" r:id="rId9"/>
    <p:sldId id="365" r:id="rId10"/>
    <p:sldId id="400" r:id="rId11"/>
    <p:sldId id="405" r:id="rId12"/>
    <p:sldId id="406" r:id="rId13"/>
    <p:sldId id="367" r:id="rId14"/>
    <p:sldId id="402" r:id="rId16"/>
    <p:sldId id="403" r:id="rId17"/>
    <p:sldId id="404" r:id="rId18"/>
    <p:sldId id="407" r:id="rId19"/>
    <p:sldId id="408" r:id="rId20"/>
    <p:sldId id="409" r:id="rId21"/>
    <p:sldId id="369" r:id="rId22"/>
    <p:sldId id="370" r:id="rId23"/>
    <p:sldId id="372" r:id="rId24"/>
    <p:sldId id="373" r:id="rId25"/>
    <p:sldId id="374" r:id="rId26"/>
    <p:sldId id="375" r:id="rId27"/>
    <p:sldId id="376" r:id="rId28"/>
    <p:sldId id="377" r:id="rId29"/>
    <p:sldId id="378" r:id="rId30"/>
    <p:sldId id="410" r:id="rId31"/>
    <p:sldId id="411" r:id="rId32"/>
    <p:sldId id="412" r:id="rId33"/>
    <p:sldId id="413" r:id="rId34"/>
    <p:sldId id="379" r:id="rId35"/>
  </p:sldIdLst>
  <p:sldSz cx="12192000" cy="6858000"/>
  <p:notesSz cx="6858000" cy="9144000"/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40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0066"/>
    <a:srgbClr val="8E72C3"/>
    <a:srgbClr val="7131A1"/>
    <a:srgbClr val="786DCE"/>
    <a:srgbClr val="44546A"/>
    <a:srgbClr val="42B3E8"/>
    <a:srgbClr val="A962D4"/>
    <a:srgbClr val="A556E0"/>
    <a:srgbClr val="6399E2"/>
    <a:srgbClr val="AB60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 showGuides="1">
      <p:cViewPr>
        <p:scale>
          <a:sx n="90" d="100"/>
          <a:sy n="90" d="100"/>
        </p:scale>
        <p:origin x="678" y="330"/>
      </p:cViewPr>
      <p:guideLst>
        <p:guide orient="horz" pos="2160"/>
        <p:guide pos="405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9" Type="http://schemas.openxmlformats.org/officeDocument/2006/relationships/tags" Target="tags/tag40.xml"/><Relationship Id="rId38" Type="http://schemas.openxmlformats.org/officeDocument/2006/relationships/tableStyles" Target="tableStyles.xml"/><Relationship Id="rId37" Type="http://schemas.openxmlformats.org/officeDocument/2006/relationships/viewProps" Target="viewProps.xml"/><Relationship Id="rId36" Type="http://schemas.openxmlformats.org/officeDocument/2006/relationships/presProps" Target="presProps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wmf"/><Relationship Id="rId1" Type="http://schemas.openxmlformats.org/officeDocument/2006/relationships/image" Target="../media/image19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.wmf"/><Relationship Id="rId1" Type="http://schemas.openxmlformats.org/officeDocument/2006/relationships/image" Target="../media/image21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wmf"/></Relationships>
</file>

<file path=ppt/drawings/_rels/vmlDrawing7.vml.rels><?xml version="1.0" encoding="UTF-8" standalone="yes"?>
<Relationships xmlns="http://schemas.openxmlformats.org/package/2006/relationships"><Relationship Id="rId7" Type="http://schemas.openxmlformats.org/officeDocument/2006/relationships/image" Target="../media/image35.wmf"/><Relationship Id="rId6" Type="http://schemas.openxmlformats.org/officeDocument/2006/relationships/image" Target="../media/image34.wmf"/><Relationship Id="rId5" Type="http://schemas.openxmlformats.org/officeDocument/2006/relationships/image" Target="../media/image33.wmf"/><Relationship Id="rId4" Type="http://schemas.openxmlformats.org/officeDocument/2006/relationships/image" Target="../media/image32.wmf"/><Relationship Id="rId3" Type="http://schemas.openxmlformats.org/officeDocument/2006/relationships/image" Target="../media/image31.wmf"/><Relationship Id="rId2" Type="http://schemas.openxmlformats.org/officeDocument/2006/relationships/image" Target="../media/image30.wmf"/><Relationship Id="rId1" Type="http://schemas.openxmlformats.org/officeDocument/2006/relationships/image" Target="../media/image29.wmf"/></Relationships>
</file>

<file path=ppt/drawings/_rels/vmlDrawing8.vml.rels><?xml version="1.0" encoding="UTF-8" standalone="yes"?>
<Relationships xmlns="http://schemas.openxmlformats.org/package/2006/relationships"><Relationship Id="rId9" Type="http://schemas.openxmlformats.org/officeDocument/2006/relationships/image" Target="../media/image37.wmf"/><Relationship Id="rId8" Type="http://schemas.openxmlformats.org/officeDocument/2006/relationships/image" Target="../media/image36.wmf"/><Relationship Id="rId7" Type="http://schemas.openxmlformats.org/officeDocument/2006/relationships/image" Target="../media/image35.wmf"/><Relationship Id="rId6" Type="http://schemas.openxmlformats.org/officeDocument/2006/relationships/image" Target="../media/image34.wmf"/><Relationship Id="rId5" Type="http://schemas.openxmlformats.org/officeDocument/2006/relationships/image" Target="../media/image33.wmf"/><Relationship Id="rId4" Type="http://schemas.openxmlformats.org/officeDocument/2006/relationships/image" Target="../media/image32.wmf"/><Relationship Id="rId3" Type="http://schemas.openxmlformats.org/officeDocument/2006/relationships/image" Target="../media/image31.wmf"/><Relationship Id="rId2" Type="http://schemas.openxmlformats.org/officeDocument/2006/relationships/image" Target="../media/image30.wmf"/><Relationship Id="rId11" Type="http://schemas.openxmlformats.org/officeDocument/2006/relationships/image" Target="../media/image39.wmf"/><Relationship Id="rId10" Type="http://schemas.openxmlformats.org/officeDocument/2006/relationships/image" Target="../media/image38.wmf"/><Relationship Id="rId1" Type="http://schemas.openxmlformats.org/officeDocument/2006/relationships/image" Target="../media/image29.wmf"/></Relationships>
</file>

<file path=ppt/media/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9.wmf>
</file>

<file path=ppt/media/image2.png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9.wmf>
</file>

<file path=ppt/media/image3.png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png>
</file>

<file path=ppt/media/image5.wdp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tags" Target="../tags/tag8.xml"/><Relationship Id="rId3" Type="http://schemas.openxmlformats.org/officeDocument/2006/relationships/image" Target="../media/image9.png"/><Relationship Id="rId2" Type="http://schemas.openxmlformats.org/officeDocument/2006/relationships/tags" Target="../tags/tag7.xml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tags" Target="../tags/tag10.xml"/><Relationship Id="rId7" Type="http://schemas.openxmlformats.org/officeDocument/2006/relationships/image" Target="../media/image8.png"/><Relationship Id="rId6" Type="http://schemas.openxmlformats.org/officeDocument/2006/relationships/tags" Target="../tags/tag9.xml"/><Relationship Id="rId5" Type="http://schemas.openxmlformats.org/officeDocument/2006/relationships/image" Target="../media/image7.emf"/><Relationship Id="rId4" Type="http://schemas.openxmlformats.org/officeDocument/2006/relationships/image" Target="../media/image6.emf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4" Type="http://schemas.openxmlformats.org/officeDocument/2006/relationships/tags" Target="../tags/tag12.xml"/><Relationship Id="rId3" Type="http://schemas.openxmlformats.org/officeDocument/2006/relationships/image" Target="../media/image9.png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7" Type="http://schemas.openxmlformats.org/officeDocument/2006/relationships/image" Target="../media/image8.png"/><Relationship Id="rId6" Type="http://schemas.openxmlformats.org/officeDocument/2006/relationships/tags" Target="../tags/tag1.xml"/><Relationship Id="rId5" Type="http://schemas.openxmlformats.org/officeDocument/2006/relationships/image" Target="../media/image7.emf"/><Relationship Id="rId4" Type="http://schemas.openxmlformats.org/officeDocument/2006/relationships/image" Target="../media/image6.emf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tags" Target="../tags/tag4.xml"/><Relationship Id="rId3" Type="http://schemas.openxmlformats.org/officeDocument/2006/relationships/image" Target="../media/image9.png"/><Relationship Id="rId2" Type="http://schemas.openxmlformats.org/officeDocument/2006/relationships/tags" Target="../tags/tag3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8" Type="http://schemas.openxmlformats.org/officeDocument/2006/relationships/tags" Target="../tags/tag6.xml"/><Relationship Id="rId7" Type="http://schemas.openxmlformats.org/officeDocument/2006/relationships/image" Target="../media/image8.png"/><Relationship Id="rId6" Type="http://schemas.openxmlformats.org/officeDocument/2006/relationships/tags" Target="../tags/tag5.xml"/><Relationship Id="rId5" Type="http://schemas.openxmlformats.org/officeDocument/2006/relationships/image" Target="../media/image7.emf"/><Relationship Id="rId4" Type="http://schemas.openxmlformats.org/officeDocument/2006/relationships/image" Target="../media/image6.emf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1" y="-2"/>
            <a:ext cx="12192001" cy="6910388"/>
            <a:chOff x="-1" y="-52392"/>
            <a:chExt cx="12192001" cy="6962778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2640803" y="-2693196"/>
              <a:ext cx="6910391" cy="12192000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2614611" y="-2667003"/>
              <a:ext cx="6962778" cy="12192000"/>
            </a:xfrm>
            <a:prstGeom prst="rect">
              <a:avLst/>
            </a:prstGeom>
          </p:spPr>
        </p:pic>
      </p:grpSp>
      <p:sp>
        <p:nvSpPr>
          <p:cNvPr id="6" name="图文框 5"/>
          <p:cNvSpPr/>
          <p:nvPr userDrawn="1"/>
        </p:nvSpPr>
        <p:spPr>
          <a:xfrm>
            <a:off x="0" y="0"/>
            <a:ext cx="12192000" cy="6884191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975BE">
                  <a:alpha val="24000"/>
                </a:srgbClr>
              </a:gs>
              <a:gs pos="38000">
                <a:srgbClr val="786DCE">
                  <a:alpha val="0"/>
                </a:srgbClr>
              </a:gs>
              <a:gs pos="100000">
                <a:srgbClr val="FF8D8D">
                  <a:alpha val="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7" name="图文框 6"/>
          <p:cNvSpPr/>
          <p:nvPr userDrawn="1"/>
        </p:nvSpPr>
        <p:spPr>
          <a:xfrm>
            <a:off x="0" y="1312540"/>
            <a:ext cx="11144250" cy="3564260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1A2E0"/>
              </a:gs>
              <a:gs pos="38000">
                <a:srgbClr val="786DCE"/>
              </a:gs>
              <a:gs pos="100000">
                <a:srgbClr val="6CBFE6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8" name="TextBox 12"/>
          <p:cNvSpPr txBox="1"/>
          <p:nvPr userDrawn="1"/>
        </p:nvSpPr>
        <p:spPr>
          <a:xfrm>
            <a:off x="5524507" y="2435314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565"/>
            <a:r>
              <a:rPr lang="zh-CN" altLang="en-US" sz="9600" b="1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线性代数</a:t>
            </a:r>
            <a:endParaRPr lang="en-US" altLang="zh-CN" sz="9600" b="1" dirty="0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2"/>
          <p:cNvSpPr txBox="1"/>
          <p:nvPr userDrawn="1"/>
        </p:nvSpPr>
        <p:spPr>
          <a:xfrm>
            <a:off x="7879402" y="1554857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 defTabSz="1218565"/>
            <a:r>
              <a:rPr lang="zh-CN" altLang="en-US" sz="4800" b="1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工程数学</a:t>
            </a:r>
            <a:endParaRPr lang="en-US" altLang="zh-CN" sz="4800" b="1" dirty="0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12"/>
          <p:cNvSpPr txBox="1"/>
          <p:nvPr userDrawn="1"/>
        </p:nvSpPr>
        <p:spPr>
          <a:xfrm>
            <a:off x="9118170" y="3986158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565"/>
            <a:r>
              <a:rPr lang="zh-CN" altLang="en-US" sz="3200" b="1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第七版</a:t>
            </a:r>
            <a:endParaRPr lang="en-US" altLang="zh-CN" sz="3200" b="1" dirty="0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783949" y="5176128"/>
            <a:ext cx="367267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200" dirty="0">
                <a:solidFill>
                  <a:srgbClr val="786DC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同济大学数学科学学院  编</a:t>
            </a:r>
            <a:endParaRPr lang="zh-CN" altLang="en-US" sz="2200" dirty="0">
              <a:solidFill>
                <a:srgbClr val="786DCE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896"/>
          <a:stretch>
            <a:fillRect/>
          </a:stretch>
        </p:blipFill>
        <p:spPr>
          <a:xfrm>
            <a:off x="8906854" y="6201908"/>
            <a:ext cx="1461199" cy="262986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5661061" y="4284324"/>
            <a:ext cx="3457109" cy="22447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5661060" y="2372098"/>
            <a:ext cx="4706993" cy="57603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图文框 14"/>
          <p:cNvSpPr/>
          <p:nvPr userDrawn="1"/>
        </p:nvSpPr>
        <p:spPr>
          <a:xfrm>
            <a:off x="0" y="0"/>
            <a:ext cx="12192000" cy="6884192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975BE">
                  <a:alpha val="24000"/>
                </a:srgbClr>
              </a:gs>
              <a:gs pos="38000">
                <a:srgbClr val="786DCE">
                  <a:alpha val="0"/>
                </a:srgbClr>
              </a:gs>
              <a:gs pos="100000">
                <a:srgbClr val="FF8D8D">
                  <a:alpha val="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297499" y="6435405"/>
            <a:ext cx="1607444" cy="306705"/>
            <a:chOff x="297499" y="6435405"/>
            <a:chExt cx="1607444" cy="306705"/>
          </a:xfrm>
        </p:grpSpPr>
        <p:sp>
          <p:nvSpPr>
            <p:cNvPr id="8" name="PA-102278"/>
            <p:cNvSpPr/>
            <p:nvPr>
              <p:custDataLst>
                <p:tags r:id="rId2"/>
              </p:custDataLst>
            </p:nvPr>
          </p:nvSpPr>
          <p:spPr>
            <a:xfrm rot="16200000">
              <a:off x="298234" y="6545593"/>
              <a:ext cx="81476" cy="82947"/>
            </a:xfrm>
            <a:prstGeom prst="rect">
              <a:avLst/>
            </a:prstGeom>
            <a:blipFill>
              <a:blip r:embed="rId3" cstate="print">
                <a:alphaModFix amt="86000"/>
              </a:blip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76828" y="6435405"/>
              <a:ext cx="1428115" cy="3067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4.3  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向量组的秩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cxnSp>
        <p:nvCxnSpPr>
          <p:cNvPr id="10" name="直接连接符 9"/>
          <p:cNvCxnSpPr/>
          <p:nvPr userDrawn="1"/>
        </p:nvCxnSpPr>
        <p:spPr>
          <a:xfrm flipV="1">
            <a:off x="1997009" y="6615405"/>
            <a:ext cx="10188000" cy="12400"/>
          </a:xfrm>
          <a:prstGeom prst="line">
            <a:avLst/>
          </a:prstGeom>
          <a:ln>
            <a:solidFill>
              <a:srgbClr val="8E72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>
            <a:off x="0" y="217369"/>
            <a:ext cx="9180000" cy="28338"/>
          </a:xfrm>
          <a:prstGeom prst="line">
            <a:avLst/>
          </a:prstGeom>
          <a:ln>
            <a:solidFill>
              <a:srgbClr val="8E72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 userDrawn="1"/>
        </p:nvGrpSpPr>
        <p:grpSpPr>
          <a:xfrm>
            <a:off x="9339277" y="112357"/>
            <a:ext cx="2727253" cy="306705"/>
            <a:chOff x="4446532" y="3132367"/>
            <a:chExt cx="2727253" cy="306705"/>
          </a:xfrm>
        </p:grpSpPr>
        <p:sp>
          <p:nvSpPr>
            <p:cNvPr id="13" name="PA-102278"/>
            <p:cNvSpPr/>
            <p:nvPr>
              <p:custDataLst>
                <p:tags r:id="rId4"/>
              </p:custDataLst>
            </p:nvPr>
          </p:nvSpPr>
          <p:spPr>
            <a:xfrm rot="18900000">
              <a:off x="4446532" y="3189626"/>
              <a:ext cx="142507" cy="145080"/>
            </a:xfrm>
            <a:prstGeom prst="rect">
              <a:avLst/>
            </a:prstGeom>
            <a:blipFill>
              <a:blip r:embed="rId3" cstate="print">
                <a:alphaModFix amt="86000"/>
              </a:blip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699190" y="3132367"/>
              <a:ext cx="2474595" cy="3067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第四章   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向量组及其线性组合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1" y="-2"/>
            <a:ext cx="12192001" cy="6910388"/>
            <a:chOff x="-1" y="-52392"/>
            <a:chExt cx="12192001" cy="6962778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2640803" y="-2693196"/>
              <a:ext cx="6910391" cy="12192000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2614611" y="-2667003"/>
              <a:ext cx="6962778" cy="12192000"/>
            </a:xfrm>
            <a:prstGeom prst="rect">
              <a:avLst/>
            </a:prstGeom>
          </p:spPr>
        </p:pic>
      </p:grpSp>
      <p:sp>
        <p:nvSpPr>
          <p:cNvPr id="6" name="图文框 5"/>
          <p:cNvSpPr/>
          <p:nvPr userDrawn="1"/>
        </p:nvSpPr>
        <p:spPr>
          <a:xfrm>
            <a:off x="0" y="0"/>
            <a:ext cx="12192000" cy="6884191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975BE">
                  <a:alpha val="24000"/>
                </a:srgbClr>
              </a:gs>
              <a:gs pos="38000">
                <a:srgbClr val="786DCE">
                  <a:alpha val="0"/>
                </a:srgbClr>
              </a:gs>
              <a:gs pos="100000">
                <a:srgbClr val="FF8D8D">
                  <a:alpha val="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7" name="图文框 6"/>
          <p:cNvSpPr/>
          <p:nvPr userDrawn="1"/>
        </p:nvSpPr>
        <p:spPr>
          <a:xfrm>
            <a:off x="0" y="1312540"/>
            <a:ext cx="11144250" cy="3564260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1A2E0"/>
              </a:gs>
              <a:gs pos="38000">
                <a:srgbClr val="786DCE"/>
              </a:gs>
              <a:gs pos="100000">
                <a:srgbClr val="6CBFE6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8" name="TextBox 12"/>
          <p:cNvSpPr txBox="1"/>
          <p:nvPr userDrawn="1"/>
        </p:nvSpPr>
        <p:spPr>
          <a:xfrm>
            <a:off x="5524507" y="2435314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565"/>
            <a:r>
              <a:rPr lang="zh-CN" altLang="en-US" sz="9600" b="1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线性代数</a:t>
            </a:r>
            <a:endParaRPr lang="en-US" altLang="zh-CN" sz="9600" b="1" dirty="0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2"/>
          <p:cNvSpPr txBox="1"/>
          <p:nvPr userDrawn="1"/>
        </p:nvSpPr>
        <p:spPr>
          <a:xfrm>
            <a:off x="7879402" y="1554857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 defTabSz="1218565"/>
            <a:r>
              <a:rPr lang="zh-CN" altLang="en-US" sz="4800" b="1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工程数学</a:t>
            </a:r>
            <a:endParaRPr lang="en-US" altLang="zh-CN" sz="4800" b="1" dirty="0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12"/>
          <p:cNvSpPr txBox="1"/>
          <p:nvPr userDrawn="1"/>
        </p:nvSpPr>
        <p:spPr>
          <a:xfrm>
            <a:off x="9118170" y="3986158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565"/>
            <a:r>
              <a:rPr lang="zh-CN" altLang="en-US" sz="3200" b="1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第七版</a:t>
            </a:r>
            <a:endParaRPr lang="en-US" altLang="zh-CN" sz="3200" b="1" dirty="0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783949" y="5176128"/>
            <a:ext cx="367267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200" dirty="0">
                <a:solidFill>
                  <a:srgbClr val="786DC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同济大学数学系  编</a:t>
            </a:r>
            <a:endParaRPr lang="zh-CN" altLang="en-US" sz="2200" dirty="0">
              <a:solidFill>
                <a:srgbClr val="786DCE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896"/>
          <a:stretch>
            <a:fillRect/>
          </a:stretch>
        </p:blipFill>
        <p:spPr>
          <a:xfrm>
            <a:off x="8906854" y="6201908"/>
            <a:ext cx="1461199" cy="262986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5661061" y="4284324"/>
            <a:ext cx="3457109" cy="22447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5661060" y="2372098"/>
            <a:ext cx="4706993" cy="57603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786" r="1250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图文框 3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975BE">
                  <a:alpha val="24000"/>
                </a:srgbClr>
              </a:gs>
              <a:gs pos="38000">
                <a:srgbClr val="786DCE">
                  <a:alpha val="0"/>
                  <a:lumMod val="91000"/>
                </a:srgbClr>
              </a:gs>
              <a:gs pos="100000">
                <a:srgbClr val="FF8D8D">
                  <a:alpha val="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pic>
        <p:nvPicPr>
          <p:cNvPr id="5" name="Picture 44"/>
          <p:cNvPicPr>
            <a:picLocks noChangeAspect="1" noChangeArrowheads="1"/>
          </p:cNvPicPr>
          <p:nvPr userDrawn="1"/>
        </p:nvPicPr>
        <p:blipFill>
          <a:blip r:embed="rId4"/>
          <a:srcRect r="78944"/>
          <a:stretch>
            <a:fillRect/>
          </a:stretch>
        </p:blipFill>
        <p:spPr bwMode="auto">
          <a:xfrm rot="619870">
            <a:off x="8042179" y="2317217"/>
            <a:ext cx="2362200" cy="1714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4"/>
          <p:cNvPicPr>
            <a:picLocks noChangeAspect="1" noChangeArrowheads="1"/>
          </p:cNvPicPr>
          <p:nvPr userDrawn="1"/>
        </p:nvPicPr>
        <p:blipFill>
          <a:blip r:embed="rId5">
            <a:lum bright="40000" contrast="-40000"/>
          </a:blip>
          <a:srcRect r="78265"/>
          <a:stretch>
            <a:fillRect/>
          </a:stretch>
        </p:blipFill>
        <p:spPr bwMode="auto">
          <a:xfrm rot="20785862">
            <a:off x="1590992" y="3337131"/>
            <a:ext cx="2438400" cy="1714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PA-102278"/>
          <p:cNvSpPr/>
          <p:nvPr userDrawn="1">
            <p:custDataLst>
              <p:tags r:id="rId6"/>
            </p:custDataLst>
          </p:nvPr>
        </p:nvSpPr>
        <p:spPr>
          <a:xfrm>
            <a:off x="1220651" y="1581150"/>
            <a:ext cx="9752149" cy="3695700"/>
          </a:xfrm>
          <a:prstGeom prst="rect">
            <a:avLst/>
          </a:prstGeom>
          <a:blipFill>
            <a:blip r:embed="rId7">
              <a:alphaModFix amt="86000"/>
            </a:blip>
            <a:stretch>
              <a:fillRect/>
            </a:stretch>
          </a:blipFill>
          <a:ln>
            <a:noFill/>
          </a:ln>
          <a:effectLst>
            <a:outerShdw blurRad="228600" dist="1397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PA-102279"/>
          <p:cNvSpPr/>
          <p:nvPr userDrawn="1">
            <p:custDataLst>
              <p:tags r:id="rId8"/>
            </p:custDataLst>
          </p:nvPr>
        </p:nvSpPr>
        <p:spPr>
          <a:xfrm>
            <a:off x="9442938" y="4377825"/>
            <a:ext cx="1158070" cy="882698"/>
          </a:xfrm>
          <a:custGeom>
            <a:avLst/>
            <a:gdLst>
              <a:gd name="connsiteX0" fmla="*/ 808111 w 1616222"/>
              <a:gd name="connsiteY0" fmla="*/ 0 h 1231908"/>
              <a:gd name="connsiteX1" fmla="*/ 1616222 w 1616222"/>
              <a:gd name="connsiteY1" fmla="*/ 1231908 h 1231908"/>
              <a:gd name="connsiteX2" fmla="*/ 1243936 w 1616222"/>
              <a:gd name="connsiteY2" fmla="*/ 1231908 h 1231908"/>
              <a:gd name="connsiteX3" fmla="*/ 791286 w 1616222"/>
              <a:gd name="connsiteY3" fmla="*/ 541875 h 1231908"/>
              <a:gd name="connsiteX4" fmla="*/ 338636 w 1616222"/>
              <a:gd name="connsiteY4" fmla="*/ 1231908 h 1231908"/>
              <a:gd name="connsiteX5" fmla="*/ 0 w 1616222"/>
              <a:gd name="connsiteY5" fmla="*/ 1231908 h 1231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6222" h="1231908">
                <a:moveTo>
                  <a:pt x="808111" y="0"/>
                </a:moveTo>
                <a:lnTo>
                  <a:pt x="1616222" y="1231908"/>
                </a:lnTo>
                <a:lnTo>
                  <a:pt x="1243936" y="1231908"/>
                </a:lnTo>
                <a:lnTo>
                  <a:pt x="791286" y="541875"/>
                </a:lnTo>
                <a:lnTo>
                  <a:pt x="338636" y="1231908"/>
                </a:lnTo>
                <a:lnTo>
                  <a:pt x="0" y="12319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图文框 14"/>
          <p:cNvSpPr/>
          <p:nvPr userDrawn="1"/>
        </p:nvSpPr>
        <p:spPr>
          <a:xfrm>
            <a:off x="0" y="0"/>
            <a:ext cx="12192000" cy="6884192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975BE">
                  <a:alpha val="24000"/>
                </a:srgbClr>
              </a:gs>
              <a:gs pos="38000">
                <a:srgbClr val="786DCE">
                  <a:alpha val="0"/>
                </a:srgbClr>
              </a:gs>
              <a:gs pos="100000">
                <a:srgbClr val="FF8D8D">
                  <a:alpha val="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297499" y="6435405"/>
            <a:ext cx="1607444" cy="306705"/>
            <a:chOff x="297499" y="6435405"/>
            <a:chExt cx="1607444" cy="306705"/>
          </a:xfrm>
        </p:grpSpPr>
        <p:sp>
          <p:nvSpPr>
            <p:cNvPr id="8" name="PA-102278"/>
            <p:cNvSpPr/>
            <p:nvPr>
              <p:custDataLst>
                <p:tags r:id="rId2"/>
              </p:custDataLst>
            </p:nvPr>
          </p:nvSpPr>
          <p:spPr>
            <a:xfrm rot="16200000">
              <a:off x="298234" y="6545593"/>
              <a:ext cx="81476" cy="82947"/>
            </a:xfrm>
            <a:prstGeom prst="rect">
              <a:avLst/>
            </a:prstGeom>
            <a:blipFill>
              <a:blip r:embed="rId3" cstate="print">
                <a:alphaModFix amt="86000"/>
              </a:blip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76828" y="6435405"/>
              <a:ext cx="1428115" cy="3067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4.3  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向量组的秩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cxnSp>
        <p:nvCxnSpPr>
          <p:cNvPr id="10" name="直接连接符 9"/>
          <p:cNvCxnSpPr/>
          <p:nvPr userDrawn="1"/>
        </p:nvCxnSpPr>
        <p:spPr>
          <a:xfrm flipV="1">
            <a:off x="1997009" y="6615405"/>
            <a:ext cx="10188000" cy="12400"/>
          </a:xfrm>
          <a:prstGeom prst="line">
            <a:avLst/>
          </a:prstGeom>
          <a:ln>
            <a:solidFill>
              <a:srgbClr val="8E72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>
            <a:off x="0" y="217369"/>
            <a:ext cx="9180000" cy="28338"/>
          </a:xfrm>
          <a:prstGeom prst="line">
            <a:avLst/>
          </a:prstGeom>
          <a:ln>
            <a:solidFill>
              <a:srgbClr val="8E72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 userDrawn="1"/>
        </p:nvGrpSpPr>
        <p:grpSpPr>
          <a:xfrm>
            <a:off x="9339277" y="112357"/>
            <a:ext cx="2727253" cy="306705"/>
            <a:chOff x="4446532" y="3132367"/>
            <a:chExt cx="2727253" cy="306705"/>
          </a:xfrm>
        </p:grpSpPr>
        <p:sp>
          <p:nvSpPr>
            <p:cNvPr id="13" name="PA-102278"/>
            <p:cNvSpPr/>
            <p:nvPr>
              <p:custDataLst>
                <p:tags r:id="rId4"/>
              </p:custDataLst>
            </p:nvPr>
          </p:nvSpPr>
          <p:spPr>
            <a:xfrm rot="18900000">
              <a:off x="4446532" y="3189626"/>
              <a:ext cx="142507" cy="145080"/>
            </a:xfrm>
            <a:prstGeom prst="rect">
              <a:avLst/>
            </a:prstGeom>
            <a:blipFill>
              <a:blip r:embed="rId3" cstate="print">
                <a:alphaModFix amt="86000"/>
              </a:blip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699190" y="3132367"/>
              <a:ext cx="2474595" cy="3067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第四章   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向量组的线性相关性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786" r="1250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图文框 3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975BE">
                  <a:alpha val="24000"/>
                </a:srgbClr>
              </a:gs>
              <a:gs pos="38000">
                <a:srgbClr val="786DCE">
                  <a:alpha val="0"/>
                  <a:lumMod val="91000"/>
                </a:srgbClr>
              </a:gs>
              <a:gs pos="100000">
                <a:srgbClr val="FF8D8D">
                  <a:alpha val="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pic>
        <p:nvPicPr>
          <p:cNvPr id="5" name="Picture 44"/>
          <p:cNvPicPr>
            <a:picLocks noChangeAspect="1" noChangeArrowheads="1"/>
          </p:cNvPicPr>
          <p:nvPr userDrawn="1"/>
        </p:nvPicPr>
        <p:blipFill>
          <a:blip r:embed="rId4"/>
          <a:srcRect r="78944"/>
          <a:stretch>
            <a:fillRect/>
          </a:stretch>
        </p:blipFill>
        <p:spPr bwMode="auto">
          <a:xfrm rot="619870">
            <a:off x="8042179" y="2317217"/>
            <a:ext cx="2362200" cy="1714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4"/>
          <p:cNvPicPr>
            <a:picLocks noChangeAspect="1" noChangeArrowheads="1"/>
          </p:cNvPicPr>
          <p:nvPr userDrawn="1"/>
        </p:nvPicPr>
        <p:blipFill>
          <a:blip r:embed="rId5">
            <a:lum bright="40000" contrast="-40000"/>
          </a:blip>
          <a:srcRect r="78265"/>
          <a:stretch>
            <a:fillRect/>
          </a:stretch>
        </p:blipFill>
        <p:spPr bwMode="auto">
          <a:xfrm rot="20785862">
            <a:off x="1590992" y="3337131"/>
            <a:ext cx="2438400" cy="1714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PA-102278"/>
          <p:cNvSpPr/>
          <p:nvPr userDrawn="1">
            <p:custDataLst>
              <p:tags r:id="rId6"/>
            </p:custDataLst>
          </p:nvPr>
        </p:nvSpPr>
        <p:spPr>
          <a:xfrm>
            <a:off x="1220651" y="1581150"/>
            <a:ext cx="9752149" cy="3695700"/>
          </a:xfrm>
          <a:prstGeom prst="rect">
            <a:avLst/>
          </a:prstGeom>
          <a:blipFill>
            <a:blip r:embed="rId7">
              <a:alphaModFix amt="86000"/>
            </a:blip>
            <a:stretch>
              <a:fillRect/>
            </a:stretch>
          </a:blipFill>
          <a:ln>
            <a:noFill/>
          </a:ln>
          <a:effectLst>
            <a:outerShdw blurRad="228600" dist="1397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PA-102279"/>
          <p:cNvSpPr/>
          <p:nvPr userDrawn="1">
            <p:custDataLst>
              <p:tags r:id="rId8"/>
            </p:custDataLst>
          </p:nvPr>
        </p:nvSpPr>
        <p:spPr>
          <a:xfrm>
            <a:off x="9442938" y="4377825"/>
            <a:ext cx="1158070" cy="882698"/>
          </a:xfrm>
          <a:custGeom>
            <a:avLst/>
            <a:gdLst>
              <a:gd name="connsiteX0" fmla="*/ 808111 w 1616222"/>
              <a:gd name="connsiteY0" fmla="*/ 0 h 1231908"/>
              <a:gd name="connsiteX1" fmla="*/ 1616222 w 1616222"/>
              <a:gd name="connsiteY1" fmla="*/ 1231908 h 1231908"/>
              <a:gd name="connsiteX2" fmla="*/ 1243936 w 1616222"/>
              <a:gd name="connsiteY2" fmla="*/ 1231908 h 1231908"/>
              <a:gd name="connsiteX3" fmla="*/ 791286 w 1616222"/>
              <a:gd name="connsiteY3" fmla="*/ 541875 h 1231908"/>
              <a:gd name="connsiteX4" fmla="*/ 338636 w 1616222"/>
              <a:gd name="connsiteY4" fmla="*/ 1231908 h 1231908"/>
              <a:gd name="connsiteX5" fmla="*/ 0 w 1616222"/>
              <a:gd name="connsiteY5" fmla="*/ 1231908 h 1231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6222" h="1231908">
                <a:moveTo>
                  <a:pt x="808111" y="0"/>
                </a:moveTo>
                <a:lnTo>
                  <a:pt x="1616222" y="1231908"/>
                </a:lnTo>
                <a:lnTo>
                  <a:pt x="1243936" y="1231908"/>
                </a:lnTo>
                <a:lnTo>
                  <a:pt x="791286" y="541875"/>
                </a:lnTo>
                <a:lnTo>
                  <a:pt x="338636" y="1231908"/>
                </a:lnTo>
                <a:lnTo>
                  <a:pt x="0" y="12319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图文框 14"/>
          <p:cNvSpPr/>
          <p:nvPr userDrawn="1"/>
        </p:nvSpPr>
        <p:spPr>
          <a:xfrm>
            <a:off x="0" y="0"/>
            <a:ext cx="12192000" cy="6884192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975BE">
                  <a:alpha val="24000"/>
                </a:srgbClr>
              </a:gs>
              <a:gs pos="38000">
                <a:srgbClr val="786DCE">
                  <a:alpha val="0"/>
                </a:srgbClr>
              </a:gs>
              <a:gs pos="100000">
                <a:srgbClr val="FF8D8D">
                  <a:alpha val="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297499" y="6435405"/>
            <a:ext cx="1607444" cy="306705"/>
            <a:chOff x="297499" y="6435405"/>
            <a:chExt cx="1607444" cy="306705"/>
          </a:xfrm>
        </p:grpSpPr>
        <p:sp>
          <p:nvSpPr>
            <p:cNvPr id="8" name="PA-102278"/>
            <p:cNvSpPr/>
            <p:nvPr>
              <p:custDataLst>
                <p:tags r:id="rId2"/>
              </p:custDataLst>
            </p:nvPr>
          </p:nvSpPr>
          <p:spPr>
            <a:xfrm rot="16200000">
              <a:off x="298234" y="6545593"/>
              <a:ext cx="81476" cy="82947"/>
            </a:xfrm>
            <a:prstGeom prst="rect">
              <a:avLst/>
            </a:prstGeom>
            <a:blipFill>
              <a:blip r:embed="rId3" cstate="print">
                <a:alphaModFix amt="86000"/>
              </a:blip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76828" y="6435405"/>
              <a:ext cx="1428115" cy="3067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4.3  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向量组的秩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cxnSp>
        <p:nvCxnSpPr>
          <p:cNvPr id="10" name="直接连接符 9"/>
          <p:cNvCxnSpPr/>
          <p:nvPr userDrawn="1"/>
        </p:nvCxnSpPr>
        <p:spPr>
          <a:xfrm flipV="1">
            <a:off x="1997009" y="6615405"/>
            <a:ext cx="10188000" cy="12400"/>
          </a:xfrm>
          <a:prstGeom prst="line">
            <a:avLst/>
          </a:prstGeom>
          <a:ln>
            <a:solidFill>
              <a:srgbClr val="8E72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>
            <a:off x="0" y="217369"/>
            <a:ext cx="9180000" cy="28338"/>
          </a:xfrm>
          <a:prstGeom prst="line">
            <a:avLst/>
          </a:prstGeom>
          <a:ln>
            <a:solidFill>
              <a:srgbClr val="8E72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 userDrawn="1"/>
        </p:nvGrpSpPr>
        <p:grpSpPr>
          <a:xfrm>
            <a:off x="9339277" y="112357"/>
            <a:ext cx="2727253" cy="306705"/>
            <a:chOff x="4446532" y="3132367"/>
            <a:chExt cx="2727253" cy="306705"/>
          </a:xfrm>
        </p:grpSpPr>
        <p:sp>
          <p:nvSpPr>
            <p:cNvPr id="13" name="PA-102278"/>
            <p:cNvSpPr/>
            <p:nvPr>
              <p:custDataLst>
                <p:tags r:id="rId4"/>
              </p:custDataLst>
            </p:nvPr>
          </p:nvSpPr>
          <p:spPr>
            <a:xfrm rot="18900000">
              <a:off x="4446532" y="3189626"/>
              <a:ext cx="142507" cy="145080"/>
            </a:xfrm>
            <a:prstGeom prst="rect">
              <a:avLst/>
            </a:prstGeom>
            <a:blipFill>
              <a:blip r:embed="rId3" cstate="print">
                <a:alphaModFix amt="86000"/>
              </a:blip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699190" y="3132367"/>
              <a:ext cx="2474595" cy="3067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第四章   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向量组的线性相关性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34000">
                <a:srgbClr val="786DCE">
                  <a:alpha val="52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剪去对角 21"/>
          <p:cNvSpPr/>
          <p:nvPr userDrawn="1"/>
        </p:nvSpPr>
        <p:spPr>
          <a:xfrm>
            <a:off x="2496186" y="1627425"/>
            <a:ext cx="7199628" cy="3231673"/>
          </a:xfrm>
          <a:prstGeom prst="snip2DiagRect">
            <a:avLst>
              <a:gd name="adj1" fmla="val 0"/>
              <a:gd name="adj2" fmla="val 6393"/>
            </a:avLst>
          </a:prstGeom>
          <a:gradFill flip="none" rotWithShape="1">
            <a:gsLst>
              <a:gs pos="0">
                <a:schemeClr val="bg1"/>
              </a:gs>
              <a:gs pos="29000">
                <a:schemeClr val="bg1">
                  <a:alpha val="50000"/>
                </a:schemeClr>
              </a:gs>
              <a:gs pos="66000">
                <a:schemeClr val="bg1"/>
              </a:gs>
              <a:gs pos="100000">
                <a:schemeClr val="bg1">
                  <a:lumMod val="95000"/>
                </a:schemeClr>
              </a:gs>
            </a:gsLst>
            <a:lin ang="8100000" scaled="1"/>
            <a:tileRect/>
          </a:gradFill>
          <a:ln>
            <a:gradFill flip="none" rotWithShape="1">
              <a:gsLst>
                <a:gs pos="53000">
                  <a:srgbClr val="AA69D6"/>
                </a:gs>
                <a:gs pos="2419">
                  <a:srgbClr val="AC5FD4"/>
                </a:gs>
                <a:gs pos="26000">
                  <a:srgbClr val="AC5FD4"/>
                </a:gs>
                <a:gs pos="100000">
                  <a:srgbClr val="7030A0"/>
                </a:gs>
              </a:gsLst>
              <a:path path="circl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3008630" y="2211408"/>
            <a:ext cx="6174740" cy="2063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575945" algn="just">
              <a:lnSpc>
                <a:spcPct val="150000"/>
              </a:lnSpc>
            </a:pPr>
            <a:r>
              <a:rPr lang="zh-CN" altLang="en-US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本</a:t>
            </a:r>
            <a:r>
              <a:rPr lang="en-US" altLang="zh-CN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PPT</a:t>
            </a:r>
            <a:r>
              <a:rPr lang="zh-CN" altLang="en-US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为高等教育出版社出版的</a:t>
            </a:r>
            <a:r>
              <a:rPr lang="en-US" altLang="zh-CN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《</a:t>
            </a:r>
            <a:r>
              <a:rPr lang="zh-CN" altLang="en-US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工程数学  线性代数</a:t>
            </a:r>
            <a:r>
              <a:rPr lang="en-US" altLang="zh-CN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》</a:t>
            </a:r>
            <a:r>
              <a:rPr lang="zh-CN" altLang="en-US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第七版教材配套课件，仅供受赠老师本人用于“线性代数”课堂教学。未经许可，任何人不能以任何方式进行传播。</a:t>
            </a:r>
            <a:endParaRPr lang="zh-CN" altLang="en-US" sz="2200" kern="100" dirty="0">
              <a:solidFill>
                <a:prstClr val="black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方正大标宋简体" panose="02010601030101010101" charset="-122"/>
              <a:sym typeface="+mn-ea"/>
            </a:endParaRPr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4981488" y="5711355"/>
            <a:ext cx="2229025" cy="475907"/>
            <a:chOff x="3928951" y="7786292"/>
            <a:chExt cx="2663761" cy="568726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1954" y="7786292"/>
              <a:ext cx="2050758" cy="472171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8951" y="7804037"/>
              <a:ext cx="551568" cy="550981"/>
            </a:xfrm>
            <a:prstGeom prst="rect">
              <a:avLst/>
            </a:prstGeom>
          </p:spPr>
        </p:pic>
      </p:grpSp>
      <p:sp>
        <p:nvSpPr>
          <p:cNvPr id="14" name="图文框 13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ftr" sz="quarter" idx="10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37600" y="6248400"/>
            <a:ext cx="28448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D676DB-6B3F-427B-8950-70C2365EE764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Rectangle 16"/>
          <p:cNvSpPr>
            <a:spLocks noGrp="1" noChangeArrowheads="1"/>
          </p:cNvSpPr>
          <p:nvPr>
            <p:ph type="dt" sz="half" idx="12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1" y="-2"/>
            <a:ext cx="12192001" cy="6910388"/>
            <a:chOff x="-1" y="-52392"/>
            <a:chExt cx="12192001" cy="6962778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2640803" y="-2693196"/>
              <a:ext cx="6910391" cy="12192000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2614611" y="-2667003"/>
              <a:ext cx="6962778" cy="12192000"/>
            </a:xfrm>
            <a:prstGeom prst="rect">
              <a:avLst/>
            </a:prstGeom>
          </p:spPr>
        </p:pic>
      </p:grpSp>
      <p:sp>
        <p:nvSpPr>
          <p:cNvPr id="6" name="图文框 5"/>
          <p:cNvSpPr/>
          <p:nvPr userDrawn="1"/>
        </p:nvSpPr>
        <p:spPr>
          <a:xfrm>
            <a:off x="0" y="0"/>
            <a:ext cx="12192000" cy="6884191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975BE">
                  <a:alpha val="24000"/>
                </a:srgbClr>
              </a:gs>
              <a:gs pos="38000">
                <a:srgbClr val="786DCE">
                  <a:alpha val="0"/>
                </a:srgbClr>
              </a:gs>
              <a:gs pos="100000">
                <a:srgbClr val="FF8D8D">
                  <a:alpha val="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7" name="图文框 6"/>
          <p:cNvSpPr/>
          <p:nvPr userDrawn="1"/>
        </p:nvSpPr>
        <p:spPr>
          <a:xfrm>
            <a:off x="0" y="1312540"/>
            <a:ext cx="11144250" cy="3564260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1A2E0"/>
              </a:gs>
              <a:gs pos="38000">
                <a:srgbClr val="786DCE"/>
              </a:gs>
              <a:gs pos="100000">
                <a:srgbClr val="6CBFE6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8" name="TextBox 12"/>
          <p:cNvSpPr txBox="1"/>
          <p:nvPr userDrawn="1"/>
        </p:nvSpPr>
        <p:spPr>
          <a:xfrm>
            <a:off x="5524507" y="2435314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565"/>
            <a:r>
              <a:rPr lang="zh-CN" altLang="en-US" sz="9600" b="1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线性代数</a:t>
            </a:r>
            <a:endParaRPr lang="en-US" altLang="zh-CN" sz="9600" b="1" dirty="0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2"/>
          <p:cNvSpPr txBox="1"/>
          <p:nvPr userDrawn="1"/>
        </p:nvSpPr>
        <p:spPr>
          <a:xfrm>
            <a:off x="7879402" y="1554857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 defTabSz="1218565"/>
            <a:r>
              <a:rPr lang="zh-CN" altLang="en-US" sz="4800" b="1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工程数学</a:t>
            </a:r>
            <a:endParaRPr lang="en-US" altLang="zh-CN" sz="4800" b="1" dirty="0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12"/>
          <p:cNvSpPr txBox="1"/>
          <p:nvPr userDrawn="1"/>
        </p:nvSpPr>
        <p:spPr>
          <a:xfrm>
            <a:off x="9118170" y="3986158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565"/>
            <a:r>
              <a:rPr lang="zh-CN" altLang="en-US" sz="3200" b="1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第七版</a:t>
            </a:r>
            <a:endParaRPr lang="en-US" altLang="zh-CN" sz="3200" b="1" dirty="0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783949" y="5176128"/>
            <a:ext cx="367267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200" dirty="0">
                <a:solidFill>
                  <a:srgbClr val="786DC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同济大学数学系  编</a:t>
            </a:r>
            <a:endParaRPr lang="zh-CN" altLang="en-US" sz="2200" dirty="0">
              <a:solidFill>
                <a:srgbClr val="786DCE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896"/>
          <a:stretch>
            <a:fillRect/>
          </a:stretch>
        </p:blipFill>
        <p:spPr>
          <a:xfrm>
            <a:off x="8906854" y="6201908"/>
            <a:ext cx="1461199" cy="262986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5661061" y="4284324"/>
            <a:ext cx="3457109" cy="22447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5661060" y="2372098"/>
            <a:ext cx="4706993" cy="57603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786" r="1250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图文框 3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975BE">
                  <a:alpha val="24000"/>
                </a:srgbClr>
              </a:gs>
              <a:gs pos="38000">
                <a:srgbClr val="786DCE">
                  <a:alpha val="0"/>
                  <a:lumMod val="91000"/>
                </a:srgbClr>
              </a:gs>
              <a:gs pos="100000">
                <a:srgbClr val="FF8D8D">
                  <a:alpha val="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pic>
        <p:nvPicPr>
          <p:cNvPr id="5" name="Picture 44"/>
          <p:cNvPicPr>
            <a:picLocks noChangeAspect="1" noChangeArrowheads="1"/>
          </p:cNvPicPr>
          <p:nvPr userDrawn="1"/>
        </p:nvPicPr>
        <p:blipFill>
          <a:blip r:embed="rId4"/>
          <a:srcRect r="78944"/>
          <a:stretch>
            <a:fillRect/>
          </a:stretch>
        </p:blipFill>
        <p:spPr bwMode="auto">
          <a:xfrm rot="619870">
            <a:off x="8042179" y="2317217"/>
            <a:ext cx="2362200" cy="1714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4"/>
          <p:cNvPicPr>
            <a:picLocks noChangeAspect="1" noChangeArrowheads="1"/>
          </p:cNvPicPr>
          <p:nvPr userDrawn="1"/>
        </p:nvPicPr>
        <p:blipFill>
          <a:blip r:embed="rId5">
            <a:lum bright="40000" contrast="-40000"/>
          </a:blip>
          <a:srcRect r="78265"/>
          <a:stretch>
            <a:fillRect/>
          </a:stretch>
        </p:blipFill>
        <p:spPr bwMode="auto">
          <a:xfrm rot="20785862">
            <a:off x="1590992" y="3337131"/>
            <a:ext cx="2438400" cy="1714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PA-102278"/>
          <p:cNvSpPr/>
          <p:nvPr userDrawn="1">
            <p:custDataLst>
              <p:tags r:id="rId6"/>
            </p:custDataLst>
          </p:nvPr>
        </p:nvSpPr>
        <p:spPr>
          <a:xfrm>
            <a:off x="1220651" y="1581150"/>
            <a:ext cx="9752149" cy="3695700"/>
          </a:xfrm>
          <a:prstGeom prst="rect">
            <a:avLst/>
          </a:prstGeom>
          <a:blipFill>
            <a:blip r:embed="rId7">
              <a:alphaModFix amt="86000"/>
            </a:blip>
            <a:stretch>
              <a:fillRect/>
            </a:stretch>
          </a:blipFill>
          <a:ln>
            <a:noFill/>
          </a:ln>
          <a:effectLst>
            <a:outerShdw blurRad="228600" dist="1397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PA-102279"/>
          <p:cNvSpPr/>
          <p:nvPr userDrawn="1">
            <p:custDataLst>
              <p:tags r:id="rId8"/>
            </p:custDataLst>
          </p:nvPr>
        </p:nvSpPr>
        <p:spPr>
          <a:xfrm>
            <a:off x="9442938" y="4377825"/>
            <a:ext cx="1158070" cy="882698"/>
          </a:xfrm>
          <a:custGeom>
            <a:avLst/>
            <a:gdLst>
              <a:gd name="connsiteX0" fmla="*/ 808111 w 1616222"/>
              <a:gd name="connsiteY0" fmla="*/ 0 h 1231908"/>
              <a:gd name="connsiteX1" fmla="*/ 1616222 w 1616222"/>
              <a:gd name="connsiteY1" fmla="*/ 1231908 h 1231908"/>
              <a:gd name="connsiteX2" fmla="*/ 1243936 w 1616222"/>
              <a:gd name="connsiteY2" fmla="*/ 1231908 h 1231908"/>
              <a:gd name="connsiteX3" fmla="*/ 791286 w 1616222"/>
              <a:gd name="connsiteY3" fmla="*/ 541875 h 1231908"/>
              <a:gd name="connsiteX4" fmla="*/ 338636 w 1616222"/>
              <a:gd name="connsiteY4" fmla="*/ 1231908 h 1231908"/>
              <a:gd name="connsiteX5" fmla="*/ 0 w 1616222"/>
              <a:gd name="connsiteY5" fmla="*/ 1231908 h 1231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6222" h="1231908">
                <a:moveTo>
                  <a:pt x="808111" y="0"/>
                </a:moveTo>
                <a:lnTo>
                  <a:pt x="1616222" y="1231908"/>
                </a:lnTo>
                <a:lnTo>
                  <a:pt x="1243936" y="1231908"/>
                </a:lnTo>
                <a:lnTo>
                  <a:pt x="791286" y="541875"/>
                </a:lnTo>
                <a:lnTo>
                  <a:pt x="338636" y="1231908"/>
                </a:lnTo>
                <a:lnTo>
                  <a:pt x="0" y="12319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10.xml"/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1" Type="http://schemas.openxmlformats.org/officeDocument/2006/relationships/tags" Target="../tags/tag25.xm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.v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20.wmf"/><Relationship Id="rId3" Type="http://schemas.openxmlformats.org/officeDocument/2006/relationships/oleObject" Target="../embeddings/oleObject2.bin"/><Relationship Id="rId2" Type="http://schemas.openxmlformats.org/officeDocument/2006/relationships/image" Target="../media/image19.wmf"/><Relationship Id="rId1" Type="http://schemas.openxmlformats.org/officeDocument/2006/relationships/oleObject" Target="../embeddings/oleObject1.bin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.v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22.wmf"/><Relationship Id="rId3" Type="http://schemas.openxmlformats.org/officeDocument/2006/relationships/oleObject" Target="../embeddings/oleObject4.bin"/><Relationship Id="rId2" Type="http://schemas.openxmlformats.org/officeDocument/2006/relationships/image" Target="../media/image21.wmf"/><Relationship Id="rId1" Type="http://schemas.openxmlformats.org/officeDocument/2006/relationships/oleObject" Target="../embeddings/oleObject3.bin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.v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23.wmf"/><Relationship Id="rId1" Type="http://schemas.openxmlformats.org/officeDocument/2006/relationships/oleObject" Target="../embeddings/oleObject5.bin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4.v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24.wmf"/><Relationship Id="rId1" Type="http://schemas.openxmlformats.org/officeDocument/2006/relationships/oleObject" Target="../embeddings/oleObject6.bin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5.v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25.wmf"/><Relationship Id="rId1" Type="http://schemas.openxmlformats.org/officeDocument/2006/relationships/oleObject" Target="../embeddings/oleObject7.bin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6.v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25.wmf"/><Relationship Id="rId1" Type="http://schemas.openxmlformats.org/officeDocument/2006/relationships/oleObject" Target="../embeddings/oleObject8.bin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jpe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tags" Target="../tags/tag28.xml"/><Relationship Id="rId3" Type="http://schemas.openxmlformats.org/officeDocument/2006/relationships/tags" Target="../tags/tag27.xml"/><Relationship Id="rId2" Type="http://schemas.openxmlformats.org/officeDocument/2006/relationships/image" Target="../media/image15.png"/><Relationship Id="rId1" Type="http://schemas.openxmlformats.org/officeDocument/2006/relationships/tags" Target="../tags/tag26.xml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4.xml"/><Relationship Id="rId4" Type="http://schemas.openxmlformats.org/officeDocument/2006/relationships/tags" Target="../tags/tag31.xml"/><Relationship Id="rId3" Type="http://schemas.openxmlformats.org/officeDocument/2006/relationships/tags" Target="../tags/tag30.xml"/><Relationship Id="rId2" Type="http://schemas.openxmlformats.org/officeDocument/2006/relationships/image" Target="../media/image15.png"/><Relationship Id="rId1" Type="http://schemas.openxmlformats.org/officeDocument/2006/relationships/tags" Target="../tags/tag2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4.xml"/><Relationship Id="rId4" Type="http://schemas.openxmlformats.org/officeDocument/2006/relationships/tags" Target="../tags/tag34.xml"/><Relationship Id="rId3" Type="http://schemas.openxmlformats.org/officeDocument/2006/relationships/tags" Target="../tags/tag33.xml"/><Relationship Id="rId2" Type="http://schemas.openxmlformats.org/officeDocument/2006/relationships/image" Target="../media/image15.png"/><Relationship Id="rId1" Type="http://schemas.openxmlformats.org/officeDocument/2006/relationships/tags" Target="../tags/tag32.xml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4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image" Target="../media/image15.png"/><Relationship Id="rId1" Type="http://schemas.openxmlformats.org/officeDocument/2006/relationships/tags" Target="../tags/tag35.xml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8.emf"/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image" Target="../media/image16.jpe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image" Target="../media/image16.jpe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image" Target="../media/image16.jpe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image" Target="../media/image16.jpeg"/></Relationships>
</file>

<file path=ppt/slides/_rels/slide26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3.bin"/><Relationship Id="rId8" Type="http://schemas.openxmlformats.org/officeDocument/2006/relationships/image" Target="../media/image32.wmf"/><Relationship Id="rId7" Type="http://schemas.openxmlformats.org/officeDocument/2006/relationships/oleObject" Target="../embeddings/oleObject12.bin"/><Relationship Id="rId6" Type="http://schemas.openxmlformats.org/officeDocument/2006/relationships/image" Target="../media/image31.wmf"/><Relationship Id="rId5" Type="http://schemas.openxmlformats.org/officeDocument/2006/relationships/oleObject" Target="../embeddings/oleObject11.bin"/><Relationship Id="rId4" Type="http://schemas.openxmlformats.org/officeDocument/2006/relationships/image" Target="../media/image30.wmf"/><Relationship Id="rId3" Type="http://schemas.openxmlformats.org/officeDocument/2006/relationships/oleObject" Target="../embeddings/oleObject10.bin"/><Relationship Id="rId2" Type="http://schemas.openxmlformats.org/officeDocument/2006/relationships/image" Target="../media/image29.wmf"/><Relationship Id="rId16" Type="http://schemas.openxmlformats.org/officeDocument/2006/relationships/vmlDrawing" Target="../drawings/vmlDrawing7.vml"/><Relationship Id="rId15" Type="http://schemas.openxmlformats.org/officeDocument/2006/relationships/slideLayout" Target="../slideLayouts/slideLayout6.xml"/><Relationship Id="rId14" Type="http://schemas.openxmlformats.org/officeDocument/2006/relationships/image" Target="../media/image35.wmf"/><Relationship Id="rId13" Type="http://schemas.openxmlformats.org/officeDocument/2006/relationships/oleObject" Target="../embeddings/oleObject15.bin"/><Relationship Id="rId12" Type="http://schemas.openxmlformats.org/officeDocument/2006/relationships/image" Target="../media/image34.wmf"/><Relationship Id="rId11" Type="http://schemas.openxmlformats.org/officeDocument/2006/relationships/oleObject" Target="../embeddings/oleObject14.bin"/><Relationship Id="rId10" Type="http://schemas.openxmlformats.org/officeDocument/2006/relationships/image" Target="../media/image33.wmf"/><Relationship Id="rId1" Type="http://schemas.openxmlformats.org/officeDocument/2006/relationships/oleObject" Target="../embeddings/oleObject9.bin"/></Relationships>
</file>

<file path=ppt/slides/_rels/slide27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20.bin"/><Relationship Id="rId8" Type="http://schemas.openxmlformats.org/officeDocument/2006/relationships/image" Target="../media/image32.wmf"/><Relationship Id="rId7" Type="http://schemas.openxmlformats.org/officeDocument/2006/relationships/oleObject" Target="../embeddings/oleObject19.bin"/><Relationship Id="rId6" Type="http://schemas.openxmlformats.org/officeDocument/2006/relationships/image" Target="../media/image31.wmf"/><Relationship Id="rId5" Type="http://schemas.openxmlformats.org/officeDocument/2006/relationships/oleObject" Target="../embeddings/oleObject18.bin"/><Relationship Id="rId4" Type="http://schemas.openxmlformats.org/officeDocument/2006/relationships/image" Target="../media/image30.wmf"/><Relationship Id="rId3" Type="http://schemas.openxmlformats.org/officeDocument/2006/relationships/oleObject" Target="../embeddings/oleObject17.bin"/><Relationship Id="rId24" Type="http://schemas.openxmlformats.org/officeDocument/2006/relationships/vmlDrawing" Target="../drawings/vmlDrawing8.vml"/><Relationship Id="rId23" Type="http://schemas.openxmlformats.org/officeDocument/2006/relationships/slideLayout" Target="../slideLayouts/slideLayout6.xml"/><Relationship Id="rId22" Type="http://schemas.openxmlformats.org/officeDocument/2006/relationships/image" Target="../media/image39.wmf"/><Relationship Id="rId21" Type="http://schemas.openxmlformats.org/officeDocument/2006/relationships/oleObject" Target="../embeddings/oleObject26.bin"/><Relationship Id="rId20" Type="http://schemas.openxmlformats.org/officeDocument/2006/relationships/image" Target="../media/image38.wmf"/><Relationship Id="rId2" Type="http://schemas.openxmlformats.org/officeDocument/2006/relationships/image" Target="../media/image29.wmf"/><Relationship Id="rId19" Type="http://schemas.openxmlformats.org/officeDocument/2006/relationships/oleObject" Target="../embeddings/oleObject25.bin"/><Relationship Id="rId18" Type="http://schemas.openxmlformats.org/officeDocument/2006/relationships/image" Target="../media/image37.wmf"/><Relationship Id="rId17" Type="http://schemas.openxmlformats.org/officeDocument/2006/relationships/oleObject" Target="../embeddings/oleObject24.bin"/><Relationship Id="rId16" Type="http://schemas.openxmlformats.org/officeDocument/2006/relationships/image" Target="../media/image36.wmf"/><Relationship Id="rId15" Type="http://schemas.openxmlformats.org/officeDocument/2006/relationships/oleObject" Target="../embeddings/oleObject23.bin"/><Relationship Id="rId14" Type="http://schemas.openxmlformats.org/officeDocument/2006/relationships/image" Target="../media/image35.wmf"/><Relationship Id="rId13" Type="http://schemas.openxmlformats.org/officeDocument/2006/relationships/oleObject" Target="../embeddings/oleObject22.bin"/><Relationship Id="rId12" Type="http://schemas.openxmlformats.org/officeDocument/2006/relationships/image" Target="../media/image34.wmf"/><Relationship Id="rId11" Type="http://schemas.openxmlformats.org/officeDocument/2006/relationships/oleObject" Target="../embeddings/oleObject21.bin"/><Relationship Id="rId10" Type="http://schemas.openxmlformats.org/officeDocument/2006/relationships/image" Target="../media/image33.wmf"/><Relationship Id="rId1" Type="http://schemas.openxmlformats.org/officeDocument/2006/relationships/oleObject" Target="../embeddings/oleObject16.bin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" Type="http://schemas.openxmlformats.org/officeDocument/2006/relationships/image" Target="../media/image14.png"/><Relationship Id="rId2" Type="http://schemas.openxmlformats.org/officeDocument/2006/relationships/tags" Target="../tags/tag13.xml"/><Relationship Id="rId1" Type="http://schemas.openxmlformats.org/officeDocument/2006/relationships/image" Target="../media/image13.jpeg"/></Relationships>
</file>

<file path=ppt/slides/_rels/slide3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5.png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image" Target="../media/image1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tags" Target="../tags/tag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tags" Target="../tags/tag20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tags" Target="../tags/tag23.xml"/><Relationship Id="rId3" Type="http://schemas.openxmlformats.org/officeDocument/2006/relationships/tags" Target="../tags/tag22.xml"/><Relationship Id="rId2" Type="http://schemas.openxmlformats.org/officeDocument/2006/relationships/image" Target="../media/image15.png"/><Relationship Id="rId1" Type="http://schemas.openxmlformats.org/officeDocument/2006/relationships/tags" Target="../tags/tag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1" Type="http://schemas.openxmlformats.org/officeDocument/2006/relationships/tags" Target="../tags/tag24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58381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1800226" cy="536575"/>
            <a:chOff x="6462443" y="604011"/>
            <a:chExt cx="1663318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1663317" cy="536575"/>
              <a:chOff x="6816659" y="604011"/>
              <a:chExt cx="1663317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1575898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273743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kumimoji="0" lang="zh-CN" altLang="en-US" sz="2400" b="1" dirty="0">
                    <a:solidFill>
                      <a:srgbClr val="A556E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定理6</a:t>
                </a:r>
                <a:endParaRPr kumimoji="0" lang="zh-CN" altLang="en-US" sz="2400" b="1" dirty="0">
                  <a:solidFill>
                    <a:srgbClr val="A556E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136015" y="943610"/>
            <a:ext cx="10104120" cy="44259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矩阵的秩等于它的列向量组的秩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也等于它的行向量组的秩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2513013" y="4149725"/>
            <a:ext cx="1428750" cy="1071563"/>
          </a:xfrm>
          <a:prstGeom prst="ellipse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b="1" dirty="0">
                <a:solidFill>
                  <a:srgbClr val="000000"/>
                </a:solidFill>
              </a:rPr>
              <a:t>线性</a:t>
            </a:r>
            <a:endParaRPr lang="en-US" altLang="zh-CN" sz="2000" b="1" dirty="0">
              <a:solidFill>
                <a:srgbClr val="000000"/>
              </a:solidFill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b="1" dirty="0">
                <a:solidFill>
                  <a:srgbClr val="000000"/>
                </a:solidFill>
              </a:rPr>
              <a:t>方程组</a:t>
            </a:r>
            <a:endParaRPr lang="zh-CN" altLang="en-US" sz="2000" b="1" dirty="0">
              <a:solidFill>
                <a:srgbClr val="000000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6342063" y="4149725"/>
            <a:ext cx="1428750" cy="1071563"/>
          </a:xfrm>
          <a:prstGeom prst="ellipse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b="1" dirty="0">
                <a:solidFill>
                  <a:srgbClr val="000000"/>
                </a:solidFill>
              </a:rPr>
              <a:t>有限</a:t>
            </a:r>
            <a:endParaRPr lang="en-US" altLang="zh-CN" sz="2000" b="1" dirty="0">
              <a:solidFill>
                <a:srgbClr val="000000"/>
              </a:solidFill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b="1" dirty="0">
                <a:solidFill>
                  <a:srgbClr val="000000"/>
                </a:solidFill>
              </a:rPr>
              <a:t>向量组</a:t>
            </a:r>
            <a:endParaRPr lang="zh-CN" altLang="en-US" sz="2000" b="1" dirty="0">
              <a:solidFill>
                <a:srgbClr val="000000"/>
              </a:solidFill>
            </a:endParaRPr>
          </a:p>
        </p:txBody>
      </p:sp>
      <p:cxnSp>
        <p:nvCxnSpPr>
          <p:cNvPr id="12" name="直接连接符 11"/>
          <p:cNvCxnSpPr>
            <a:endCxn id="10" idx="0"/>
          </p:cNvCxnSpPr>
          <p:nvPr/>
        </p:nvCxnSpPr>
        <p:spPr>
          <a:xfrm rot="5400000">
            <a:off x="3232150" y="2744788"/>
            <a:ext cx="1400175" cy="1409700"/>
          </a:xfrm>
          <a:prstGeom prst="line">
            <a:avLst/>
          </a:prstGeom>
          <a:ln w="28575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>
            <a:endCxn id="11" idx="0"/>
          </p:cNvCxnSpPr>
          <p:nvPr/>
        </p:nvCxnSpPr>
        <p:spPr>
          <a:xfrm rot="16200000" flipH="1">
            <a:off x="5651500" y="2744788"/>
            <a:ext cx="1400175" cy="1409700"/>
          </a:xfrm>
          <a:prstGeom prst="line">
            <a:avLst/>
          </a:prstGeom>
          <a:ln w="28575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>
            <a:stCxn id="10" idx="6"/>
            <a:endCxn id="11" idx="2"/>
          </p:cNvCxnSpPr>
          <p:nvPr/>
        </p:nvCxnSpPr>
        <p:spPr>
          <a:xfrm>
            <a:off x="3941763" y="4684713"/>
            <a:ext cx="2400300" cy="3175"/>
          </a:xfrm>
          <a:prstGeom prst="line">
            <a:avLst/>
          </a:prstGeom>
          <a:ln w="28575">
            <a:solidFill>
              <a:srgbClr val="000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601913" y="2863850"/>
            <a:ext cx="1209675" cy="80803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+mn-ea"/>
              </a:rPr>
              <a:t>系数矩阵</a:t>
            </a:r>
            <a:endParaRPr lang="en-US" altLang="zh-CN" sz="2000" b="1" dirty="0">
              <a:solidFill>
                <a:srgbClr val="000000"/>
              </a:solidFill>
              <a:latin typeface="+mn-ea"/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+mn-ea"/>
              </a:rPr>
              <a:t>增广矩阵</a:t>
            </a:r>
            <a:endParaRPr lang="zh-CN" altLang="en-US" sz="2000" b="1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18" name="TextBox 20"/>
          <p:cNvSpPr txBox="1"/>
          <p:nvPr/>
        </p:nvSpPr>
        <p:spPr>
          <a:xfrm>
            <a:off x="6650990" y="3028950"/>
            <a:ext cx="3262313" cy="4000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b="1" dirty="0">
                <a:solidFill>
                  <a:srgbClr val="000000"/>
                </a:solidFill>
                <a:latin typeface="+mn-ea"/>
              </a:rPr>
              <a:t>有限向量组与矩阵一一对应</a:t>
            </a:r>
            <a:endParaRPr lang="en-US" altLang="zh-CN" sz="2000" b="1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240088" y="4930775"/>
            <a:ext cx="4522787" cy="10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000" b="1" i="1" dirty="0">
                <a:solidFill>
                  <a:srgbClr val="000000"/>
                </a:solidFill>
              </a:rPr>
              <a:t>Ax</a:t>
            </a:r>
            <a:r>
              <a:rPr lang="en-US" altLang="zh-CN" sz="2000" b="1" dirty="0">
                <a:solidFill>
                  <a:srgbClr val="000000"/>
                </a:solidFill>
              </a:rPr>
              <a:t> = </a:t>
            </a:r>
            <a:r>
              <a:rPr lang="en-US" altLang="zh-CN" sz="2000" b="1" i="1" dirty="0">
                <a:solidFill>
                  <a:srgbClr val="000000"/>
                </a:solidFill>
              </a:rPr>
              <a:t>b</a:t>
            </a:r>
            <a:r>
              <a:rPr lang="zh-CN" altLang="en-US" sz="2000" b="1" i="1" dirty="0">
                <a:solidFill>
                  <a:srgbClr val="000000"/>
                </a:solidFill>
              </a:rPr>
              <a:t> </a:t>
            </a:r>
            <a:r>
              <a:rPr lang="zh-CN" altLang="en-US" sz="2000" b="1" dirty="0">
                <a:solidFill>
                  <a:srgbClr val="000000"/>
                </a:solidFill>
              </a:rPr>
              <a:t>有解</a:t>
            </a:r>
            <a:endParaRPr lang="en-US" altLang="zh-CN" sz="2000" b="1" dirty="0">
              <a:solidFill>
                <a:srgbClr val="000000"/>
              </a:solidFill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b="1" dirty="0">
                <a:solidFill>
                  <a:srgbClr val="000000"/>
                </a:solidFill>
              </a:rPr>
              <a:t>当且仅当</a:t>
            </a:r>
            <a:endParaRPr lang="en-US" altLang="zh-CN" sz="2000" b="1" dirty="0">
              <a:solidFill>
                <a:srgbClr val="000000"/>
              </a:solidFill>
            </a:endParaRPr>
          </a:p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b="1" dirty="0">
                <a:solidFill>
                  <a:srgbClr val="000000"/>
                </a:solidFill>
              </a:rPr>
              <a:t>向量 </a:t>
            </a:r>
            <a:r>
              <a:rPr lang="en-US" altLang="zh-CN" sz="2000" b="1" i="1" dirty="0">
                <a:solidFill>
                  <a:srgbClr val="000000"/>
                </a:solidFill>
              </a:rPr>
              <a:t>b</a:t>
            </a:r>
            <a:r>
              <a:rPr lang="zh-CN" altLang="en-US" sz="2000" b="1" i="1" dirty="0">
                <a:solidFill>
                  <a:srgbClr val="000000"/>
                </a:solidFill>
              </a:rPr>
              <a:t> </a:t>
            </a:r>
            <a:r>
              <a:rPr lang="zh-CN" altLang="en-US" sz="2000" b="1" dirty="0">
                <a:solidFill>
                  <a:srgbClr val="000000"/>
                </a:solidFill>
              </a:rPr>
              <a:t>可由矩阵 </a:t>
            </a:r>
            <a:r>
              <a:rPr lang="en-US" altLang="zh-CN" sz="2000" b="1" i="1" dirty="0">
                <a:solidFill>
                  <a:srgbClr val="000000"/>
                </a:solidFill>
              </a:rPr>
              <a:t>A</a:t>
            </a:r>
            <a:r>
              <a:rPr lang="zh-CN" altLang="en-US" sz="2000" b="1" dirty="0">
                <a:solidFill>
                  <a:srgbClr val="000000"/>
                </a:solidFill>
              </a:rPr>
              <a:t>的列向量组线性表示</a:t>
            </a:r>
            <a:endParaRPr lang="en-US" altLang="zh-CN" sz="2000" b="1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4427538" y="1791970"/>
            <a:ext cx="1428750" cy="1071563"/>
          </a:xfrm>
          <a:prstGeom prst="ellipse">
            <a:avLst/>
          </a:prstGeom>
          <a:noFill/>
          <a:ln>
            <a:solidFill>
              <a:srgbClr val="0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b="1" dirty="0">
                <a:solidFill>
                  <a:srgbClr val="000000"/>
                </a:solidFill>
              </a:rPr>
              <a:t>矩阵</a:t>
            </a:r>
            <a:endParaRPr lang="zh-CN" altLang="en-US" sz="2000" b="1" dirty="0">
              <a:solidFill>
                <a:srgbClr val="000000"/>
              </a:solidFill>
            </a:endParaRPr>
          </a:p>
        </p:txBody>
      </p:sp>
      <p:sp>
        <p:nvSpPr>
          <p:cNvPr id="22" name="TextBox 12"/>
          <p:cNvSpPr txBox="1"/>
          <p:nvPr/>
        </p:nvSpPr>
        <p:spPr>
          <a:xfrm>
            <a:off x="6696075" y="3429144"/>
            <a:ext cx="4055919" cy="481863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b="1" dirty="0" smtClean="0">
                <a:solidFill>
                  <a:srgbClr val="C00000"/>
                </a:solidFill>
                <a:latin typeface="+mn-ea"/>
              </a:rPr>
              <a:t>矩</a:t>
            </a:r>
            <a:r>
              <a:rPr lang="zh-CN" altLang="en-US" sz="2000" b="1" dirty="0">
                <a:solidFill>
                  <a:srgbClr val="C00000"/>
                </a:solidFill>
                <a:latin typeface="+mn-ea"/>
              </a:rPr>
              <a:t>阵的秩等于列（行）向量组的秩</a:t>
            </a:r>
            <a:endParaRPr lang="en-US" altLang="zh-CN" sz="2000" b="1" dirty="0">
              <a:solidFill>
                <a:srgbClr val="C00000"/>
              </a:solidFill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9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10398" grpId="0"/>
      <p:bldP spid="10398" grpId="1"/>
      <p:bldP spid="20" grpId="0" build="p"/>
      <p:bldP spid="18" grpId="0"/>
      <p:bldP spid="25" grpId="0" build="allAtOnce"/>
      <p:bldP spid="2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ChangeArrowheads="1"/>
          </p:cNvSpPr>
          <p:nvPr/>
        </p:nvSpPr>
        <p:spPr bwMode="auto">
          <a:xfrm>
            <a:off x="1981200" y="1081405"/>
            <a:ext cx="8912225" cy="1789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solidFill>
                  <a:srgbClr val="0000FF"/>
                </a:solidFill>
              </a:rPr>
              <a:t>例：</a:t>
            </a:r>
            <a:r>
              <a:rPr lang="zh-CN" altLang="en-US" sz="2400" b="1" dirty="0" smtClean="0">
                <a:solidFill>
                  <a:srgbClr val="000000"/>
                </a:solidFill>
              </a:rPr>
              <a:t>求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矩阵                                              的秩，并求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的一个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endParaRPr kumimoji="1" lang="zh-CN" altLang="en-US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endParaRPr kumimoji="1" lang="zh-CN" altLang="en-US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00"/>
                </a:solidFill>
              </a:rPr>
              <a:t>最高阶非零子式．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</p:txBody>
      </p:sp>
      <p:graphicFrame>
        <p:nvGraphicFramePr>
          <p:cNvPr id="1026" name="Object 3"/>
          <p:cNvGraphicFramePr>
            <a:graphicFrameLocks noChangeAspect="1"/>
          </p:cNvGraphicFramePr>
          <p:nvPr/>
        </p:nvGraphicFramePr>
        <p:xfrm>
          <a:off x="3648075" y="406400"/>
          <a:ext cx="3355975" cy="185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3" name="Equation" r:id="rId1" imgW="40233600" imgH="22250400" progId="Equation.DSMT4">
                  <p:embed/>
                </p:oleObj>
              </mc:Choice>
              <mc:Fallback>
                <p:oleObj name="Equation" r:id="rId1" imgW="40233600" imgH="22250400" progId="Equation.DSMT4">
                  <p:embed/>
                  <p:pic>
                    <p:nvPicPr>
                      <p:cNvPr id="0" name="图片 33792" descr="image146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3648075" y="406400"/>
                        <a:ext cx="3355975" cy="1855788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2037715" y="3039745"/>
            <a:ext cx="10190480" cy="333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/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solidFill>
                  <a:srgbClr val="0000FF"/>
                </a:solidFill>
              </a:rPr>
              <a:t>例：</a:t>
            </a:r>
            <a:r>
              <a:rPr lang="zh-CN" altLang="en-US" sz="2400" b="1" dirty="0" smtClean="0">
                <a:solidFill>
                  <a:srgbClr val="000000"/>
                </a:solidFill>
              </a:rPr>
              <a:t>求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向量组                                                                                      </a:t>
            </a:r>
            <a:endParaRPr kumimoji="1" lang="en-US" altLang="zh-CN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endParaRPr kumimoji="1" lang="en-US" altLang="zh-CN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endParaRPr kumimoji="1" lang="en-US" altLang="zh-CN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endParaRPr kumimoji="1" lang="en-US" altLang="zh-CN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endParaRPr kumimoji="1" lang="en-US" altLang="zh-CN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00"/>
                </a:solidFill>
              </a:rPr>
              <a:t>的秩，并求它的一个最大无关组，</a:t>
            </a:r>
            <a:r>
              <a:rPr kumimoji="1" lang="zh-CN" altLang="en-US" sz="2400" b="1" dirty="0" smtClean="0">
                <a:solidFill>
                  <a:srgbClr val="FF0000"/>
                </a:solidFill>
                <a:sym typeface="+mn-ea"/>
              </a:rPr>
              <a:t>并把不属于最大无</a:t>
            </a:r>
            <a:endParaRPr kumimoji="1" lang="zh-CN" altLang="en-US" sz="2400" b="1" dirty="0" smtClean="0">
              <a:solidFill>
                <a:srgbClr val="FF0000"/>
              </a:solidFill>
            </a:endParaRPr>
          </a:p>
          <a:p>
            <a:pPr eaLnBrk="1" fontAlgn="base" hangingPunct="1">
              <a:lnSpc>
                <a:spcPct val="70000"/>
              </a:lnSpc>
              <a:spcBef>
                <a:spcPct val="50000"/>
              </a:spcBef>
              <a:spcAft>
                <a:spcPct val="0"/>
              </a:spcAft>
              <a:buClr>
                <a:srgbClr val="9999CC"/>
              </a:buClr>
              <a:buSzPct val="80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FF0000"/>
                </a:solidFill>
                <a:sym typeface="+mn-ea"/>
              </a:rPr>
              <a:t>关组的列向量用最大无关组线性表示．</a:t>
            </a:r>
            <a:endParaRPr kumimoji="1" lang="zh-CN" altLang="en-US" sz="2400" b="1" dirty="0" smtClean="0">
              <a:solidFill>
                <a:srgbClr val="FF0000"/>
              </a:solidFill>
            </a:endParaRPr>
          </a:p>
          <a:p>
            <a:pPr eaLnBrk="1" fontAlgn="base" hangingPunct="1">
              <a:lnSpc>
                <a:spcPct val="170000"/>
              </a:lnSpc>
              <a:spcBef>
                <a:spcPct val="50000"/>
              </a:spcBef>
              <a:spcAft>
                <a:spcPct val="0"/>
              </a:spcAft>
              <a:buClr>
                <a:srgbClr val="9999CC"/>
              </a:buClr>
              <a:buSzPct val="80000"/>
              <a:buFont typeface="Wingdings" panose="05000000000000000000" pitchFamily="2" charset="2"/>
              <a:buNone/>
            </a:pPr>
            <a:endParaRPr kumimoji="1" lang="zh-CN" altLang="en-US" sz="2400" b="1" dirty="0" smtClean="0">
              <a:solidFill>
                <a:srgbClr val="FF0000"/>
              </a:solidFill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graphicFrame>
        <p:nvGraphicFramePr>
          <p:cNvPr id="5" name="Object 3"/>
          <p:cNvGraphicFramePr>
            <a:graphicFrameLocks noChangeAspect="1"/>
          </p:cNvGraphicFramePr>
          <p:nvPr/>
        </p:nvGraphicFramePr>
        <p:xfrm>
          <a:off x="4143375" y="3364230"/>
          <a:ext cx="5834380" cy="1597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4" name="Equation" r:id="rId3" imgW="79552800" imgH="22250400" progId="Equation.DSMT4">
                  <p:embed/>
                </p:oleObj>
              </mc:Choice>
              <mc:Fallback>
                <p:oleObj name="Equation" r:id="rId3" imgW="79552800" imgH="22250400" progId="Equation.DSMT4">
                  <p:embed/>
                  <p:pic>
                    <p:nvPicPr>
                      <p:cNvPr id="0" name="图片 33793" descr="image147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143375" y="3364230"/>
                        <a:ext cx="5834380" cy="159702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图文框 1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ChangeArrowheads="1"/>
          </p:cNvSpPr>
          <p:nvPr/>
        </p:nvSpPr>
        <p:spPr bwMode="auto">
          <a:xfrm>
            <a:off x="1981200" y="3630930"/>
            <a:ext cx="9396095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00"/>
                </a:solidFill>
              </a:rPr>
              <a:t>第二步求 </a:t>
            </a:r>
            <a:r>
              <a:rPr lang="en-US" altLang="zh-CN" sz="2400" b="1" i="1" smtClean="0">
                <a:solidFill>
                  <a:srgbClr val="000000"/>
                </a:solidFill>
              </a:rPr>
              <a:t>A </a:t>
            </a:r>
            <a:r>
              <a:rPr lang="zh-CN" altLang="en-US" sz="2400" b="1" smtClean="0">
                <a:solidFill>
                  <a:srgbClr val="000000"/>
                </a:solidFill>
              </a:rPr>
              <a:t>的最高阶非零子式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．</a:t>
            </a:r>
            <a:r>
              <a:rPr lang="zh-CN" altLang="en-US" sz="2400" b="1" smtClean="0">
                <a:solidFill>
                  <a:srgbClr val="000000"/>
                </a:solidFill>
              </a:rPr>
              <a:t>选取行阶梯形矩阵中首非零元所</a:t>
            </a:r>
            <a:r>
              <a:rPr lang="en-US" altLang="zh-CN" sz="2400" b="1" smtClean="0">
                <a:solidFill>
                  <a:srgbClr val="000000"/>
                </a:solidFill>
              </a:rPr>
              <a:t>         </a:t>
            </a:r>
            <a:r>
              <a:rPr lang="zh-CN" altLang="en-US" sz="2400" b="1" smtClean="0">
                <a:solidFill>
                  <a:srgbClr val="000000"/>
                </a:solidFill>
              </a:rPr>
              <a:t>在行和列</a:t>
            </a:r>
            <a:r>
              <a:rPr lang="zh-CN" altLang="en-US" sz="2400" b="1" dirty="0" smtClean="0">
                <a:solidFill>
                  <a:srgbClr val="000000"/>
                </a:solidFill>
                <a:latin typeface="楷体_GB2312" pitchFamily="49" charset="-122"/>
                <a:ea typeface="楷体_GB2312" pitchFamily="49" charset="-122"/>
                <a:sym typeface="+mn-ea"/>
              </a:rPr>
              <a:t>，</a:t>
            </a:r>
            <a:r>
              <a:rPr lang="zh-CN" altLang="en-US" sz="2400" b="1" smtClean="0">
                <a:solidFill>
                  <a:srgbClr val="000000"/>
                </a:solidFill>
                <a:sym typeface="+mn-ea"/>
              </a:rPr>
              <a:t>与之对应的是</a:t>
            </a:r>
            <a:r>
              <a:rPr lang="zh-CN" altLang="en-US" sz="2400" b="1" smtClean="0">
                <a:solidFill>
                  <a:srgbClr val="FF0000"/>
                </a:solidFill>
                <a:sym typeface="+mn-ea"/>
              </a:rPr>
              <a:t>选取矩阵 </a:t>
            </a:r>
            <a:r>
              <a:rPr lang="zh-CN" altLang="en-US" sz="2400" b="1" i="1" smtClean="0">
                <a:solidFill>
                  <a:srgbClr val="FF0000"/>
                </a:solidFill>
                <a:sym typeface="+mn-ea"/>
              </a:rPr>
              <a:t>A </a:t>
            </a:r>
            <a:r>
              <a:rPr lang="zh-CN" altLang="en-US" sz="2400" b="1" smtClean="0">
                <a:solidFill>
                  <a:srgbClr val="000000"/>
                </a:solidFill>
                <a:sym typeface="+mn-ea"/>
              </a:rPr>
              <a:t>的第一、二、四列．</a:t>
            </a:r>
            <a:endParaRPr lang="zh-CN" altLang="en-US" sz="2400" b="1" smtClean="0">
              <a:solidFill>
                <a:srgbClr val="000000"/>
              </a:solidFill>
            </a:endParaRPr>
          </a:p>
        </p:txBody>
      </p:sp>
      <p:sp>
        <p:nvSpPr>
          <p:cNvPr id="72710" name="Rectangle 6"/>
          <p:cNvSpPr>
            <a:spLocks noChangeArrowheads="1"/>
          </p:cNvSpPr>
          <p:nvPr/>
        </p:nvSpPr>
        <p:spPr bwMode="auto">
          <a:xfrm>
            <a:off x="3532188" y="1020763"/>
            <a:ext cx="503237" cy="1828800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2711" name="Rectangle 7"/>
          <p:cNvSpPr>
            <a:spLocks noChangeArrowheads="1"/>
          </p:cNvSpPr>
          <p:nvPr/>
        </p:nvSpPr>
        <p:spPr bwMode="auto">
          <a:xfrm>
            <a:off x="4037013" y="1020763"/>
            <a:ext cx="503237" cy="1828800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2712" name="Rectangle 8"/>
          <p:cNvSpPr>
            <a:spLocks noChangeArrowheads="1"/>
          </p:cNvSpPr>
          <p:nvPr/>
        </p:nvSpPr>
        <p:spPr bwMode="auto">
          <a:xfrm>
            <a:off x="5264150" y="1020763"/>
            <a:ext cx="503238" cy="1828800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2713" name="Rectangle 9"/>
          <p:cNvSpPr>
            <a:spLocks noChangeArrowheads="1"/>
          </p:cNvSpPr>
          <p:nvPr/>
        </p:nvSpPr>
        <p:spPr bwMode="auto">
          <a:xfrm>
            <a:off x="6542088" y="1020763"/>
            <a:ext cx="457200" cy="1828800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2714" name="Rectangle 10"/>
          <p:cNvSpPr>
            <a:spLocks noChangeArrowheads="1"/>
          </p:cNvSpPr>
          <p:nvPr/>
        </p:nvSpPr>
        <p:spPr bwMode="auto">
          <a:xfrm>
            <a:off x="6959600" y="1020763"/>
            <a:ext cx="457200" cy="1828800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2715" name="Rectangle 11"/>
          <p:cNvSpPr>
            <a:spLocks noChangeArrowheads="1"/>
          </p:cNvSpPr>
          <p:nvPr/>
        </p:nvSpPr>
        <p:spPr bwMode="auto">
          <a:xfrm>
            <a:off x="7981950" y="1020763"/>
            <a:ext cx="457200" cy="1828800"/>
          </a:xfrm>
          <a:prstGeom prst="rect">
            <a:avLst/>
          </a:prstGeom>
          <a:solidFill>
            <a:schemeClr val="folHlink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2716" name="Rectangle 12"/>
          <p:cNvSpPr>
            <a:spLocks noChangeArrowheads="1"/>
          </p:cNvSpPr>
          <p:nvPr/>
        </p:nvSpPr>
        <p:spPr bwMode="auto">
          <a:xfrm>
            <a:off x="1981200" y="455613"/>
            <a:ext cx="8229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342900" indent="-342900" fontAlgn="base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smtClean="0">
                <a:solidFill>
                  <a:srgbClr val="0000FF"/>
                </a:solidFill>
              </a:rPr>
              <a:t>解：</a:t>
            </a:r>
            <a:r>
              <a:rPr lang="zh-CN" altLang="en-US" sz="2400" b="1" smtClean="0">
                <a:solidFill>
                  <a:srgbClr val="000000"/>
                </a:solidFill>
              </a:rPr>
              <a:t>第一步先用初等行变换把矩阵化成行阶梯形矩阵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．</a:t>
            </a:r>
            <a:endParaRPr kumimoji="1" lang="zh-CN" altLang="en-US" sz="2400" b="1" smtClean="0">
              <a:solidFill>
                <a:srgbClr val="000000"/>
              </a:solidFill>
            </a:endParaRPr>
          </a:p>
        </p:txBody>
      </p:sp>
      <p:sp>
        <p:nvSpPr>
          <p:cNvPr id="72717" name="Rectangle 13"/>
          <p:cNvSpPr>
            <a:spLocks noChangeArrowheads="1"/>
          </p:cNvSpPr>
          <p:nvPr/>
        </p:nvSpPr>
        <p:spPr bwMode="auto">
          <a:xfrm>
            <a:off x="1981200" y="3011488"/>
            <a:ext cx="82296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342900" indent="-3429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smtClean="0">
                <a:solidFill>
                  <a:srgbClr val="000000"/>
                </a:solidFill>
              </a:rPr>
              <a:t>行阶梯形矩阵有 </a:t>
            </a:r>
            <a:r>
              <a:rPr lang="en-US" altLang="zh-CN" sz="2400" b="1" smtClean="0">
                <a:solidFill>
                  <a:srgbClr val="000000"/>
                </a:solidFill>
              </a:rPr>
              <a:t>3 </a:t>
            </a:r>
            <a:r>
              <a:rPr lang="zh-CN" altLang="en-US" sz="2400" b="1" smtClean="0">
                <a:solidFill>
                  <a:srgbClr val="000000"/>
                </a:solidFill>
              </a:rPr>
              <a:t>个非零行，故</a:t>
            </a:r>
            <a:r>
              <a:rPr lang="en-US" altLang="zh-CN" sz="2400" b="1" i="1" smtClean="0">
                <a:solidFill>
                  <a:srgbClr val="000000"/>
                </a:solidFill>
              </a:rPr>
              <a:t>R</a:t>
            </a:r>
            <a:r>
              <a:rPr lang="en-US" altLang="zh-CN" sz="2400" b="1" smtClean="0">
                <a:solidFill>
                  <a:srgbClr val="000000"/>
                </a:solidFill>
              </a:rPr>
              <a:t>(</a:t>
            </a:r>
            <a:r>
              <a:rPr lang="en-US" altLang="zh-CN" sz="2400" b="1" i="1" smtClean="0">
                <a:solidFill>
                  <a:srgbClr val="000000"/>
                </a:solidFill>
              </a:rPr>
              <a:t>A</a:t>
            </a:r>
            <a:r>
              <a:rPr lang="en-US" altLang="zh-CN" sz="2400" b="1" smtClean="0">
                <a:solidFill>
                  <a:srgbClr val="000000"/>
                </a:solidFill>
              </a:rPr>
              <a:t>) = 3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 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．</a:t>
            </a:r>
            <a:endParaRPr kumimoji="1" lang="zh-CN" altLang="en-US" sz="2400" b="1" smtClean="0">
              <a:solidFill>
                <a:srgbClr val="000000"/>
              </a:solidFill>
            </a:endParaRPr>
          </a:p>
        </p:txBody>
      </p:sp>
      <p:graphicFrame>
        <p:nvGraphicFramePr>
          <p:cNvPr id="72718" name="Object 14"/>
          <p:cNvGraphicFramePr>
            <a:graphicFrameLocks noChangeAspect="1"/>
          </p:cNvGraphicFramePr>
          <p:nvPr/>
        </p:nvGraphicFramePr>
        <p:xfrm>
          <a:off x="2946400" y="1012825"/>
          <a:ext cx="6170613" cy="185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17" name="Equation" r:id="rId1" imgW="74066400" imgH="22250400" progId="Equation.DSMT4">
                  <p:embed/>
                </p:oleObj>
              </mc:Choice>
              <mc:Fallback>
                <p:oleObj name="Equation" r:id="rId1" imgW="74066400" imgH="22250400" progId="Equation.DSMT4">
                  <p:embed/>
                  <p:pic>
                    <p:nvPicPr>
                      <p:cNvPr id="0" name="图片 34816" descr="image148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946400" y="1012825"/>
                        <a:ext cx="6170613" cy="18542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5"/>
          <p:cNvGrpSpPr/>
          <p:nvPr/>
        </p:nvGrpSpPr>
        <p:grpSpPr bwMode="auto">
          <a:xfrm>
            <a:off x="6508750" y="1492250"/>
            <a:ext cx="2540000" cy="863600"/>
            <a:chOff x="3120" y="1017"/>
            <a:chExt cx="1781" cy="544"/>
          </a:xfrm>
        </p:grpSpPr>
        <p:sp>
          <p:nvSpPr>
            <p:cNvPr id="2064" name="Line 16"/>
            <p:cNvSpPr>
              <a:spLocks noChangeShapeType="1"/>
            </p:cNvSpPr>
            <p:nvPr/>
          </p:nvSpPr>
          <p:spPr bwMode="auto">
            <a:xfrm>
              <a:off x="3120" y="1017"/>
              <a:ext cx="317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mtClean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65" name="Line 17"/>
            <p:cNvSpPr>
              <a:spLocks noChangeShapeType="1"/>
            </p:cNvSpPr>
            <p:nvPr/>
          </p:nvSpPr>
          <p:spPr bwMode="auto">
            <a:xfrm>
              <a:off x="3428" y="1017"/>
              <a:ext cx="0" cy="272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mtClean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66" name="Line 18"/>
            <p:cNvSpPr>
              <a:spLocks noChangeShapeType="1"/>
            </p:cNvSpPr>
            <p:nvPr/>
          </p:nvSpPr>
          <p:spPr bwMode="auto">
            <a:xfrm>
              <a:off x="3437" y="1289"/>
              <a:ext cx="748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mtClean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67" name="Line 19"/>
            <p:cNvSpPr>
              <a:spLocks noChangeShapeType="1"/>
            </p:cNvSpPr>
            <p:nvPr/>
          </p:nvSpPr>
          <p:spPr bwMode="auto">
            <a:xfrm>
              <a:off x="4176" y="1289"/>
              <a:ext cx="0" cy="272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mtClean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68" name="Line 20"/>
            <p:cNvSpPr>
              <a:spLocks noChangeShapeType="1"/>
            </p:cNvSpPr>
            <p:nvPr/>
          </p:nvSpPr>
          <p:spPr bwMode="auto">
            <a:xfrm>
              <a:off x="4176" y="1561"/>
              <a:ext cx="725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mtClean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graphicFrame>
        <p:nvGraphicFramePr>
          <p:cNvPr id="274443" name="Object 11"/>
          <p:cNvGraphicFramePr>
            <a:graphicFrameLocks noChangeAspect="1"/>
          </p:cNvGraphicFramePr>
          <p:nvPr/>
        </p:nvGraphicFramePr>
        <p:xfrm>
          <a:off x="7248128" y="4581128"/>
          <a:ext cx="2667000" cy="1397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18" name="Equation" r:id="rId3" imgW="32004000" imgH="16764000" progId="Equation.DSMT4">
                  <p:embed/>
                </p:oleObj>
              </mc:Choice>
              <mc:Fallback>
                <p:oleObj name="Equation" r:id="rId3" imgW="32004000" imgH="16764000" progId="Equation.DSMT4">
                  <p:embed/>
                  <p:pic>
                    <p:nvPicPr>
                      <p:cNvPr id="0" name="图片 34817" descr="image149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248128" y="4581128"/>
                        <a:ext cx="2667000" cy="13970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Text Box 14"/>
          <p:cNvSpPr txBox="1">
            <a:spLocks noChangeArrowheads="1"/>
          </p:cNvSpPr>
          <p:nvPr/>
        </p:nvSpPr>
        <p:spPr bwMode="auto">
          <a:xfrm>
            <a:off x="1937385" y="5422900"/>
            <a:ext cx="10500995" cy="10147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457200" indent="-4572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因此这就是 </a:t>
            </a:r>
            <a:r>
              <a:rPr lang="en-US" altLang="zh-CN" sz="2400" b="1" i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A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的一个最高阶非零子式</a:t>
            </a:r>
            <a:r>
              <a:rPr kumimoji="1" lang="zh-CN" altLang="en-US" sz="24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．</a:t>
            </a:r>
            <a:endParaRPr kumimoji="1" lang="zh-CN" altLang="en-US" sz="2400" b="1" dirty="0" smtClean="0">
              <a:solidFill>
                <a:srgbClr val="000000"/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 eaLnBrk="1" fontAlgn="base" hangingPunct="1">
              <a:spcBef>
                <a:spcPct val="50000"/>
              </a:spcBef>
              <a:spcAft>
                <a:spcPct val="0"/>
              </a:spcAft>
              <a:buClr>
                <a:srgbClr val="9999CC"/>
              </a:buClr>
              <a:buSzPct val="80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楷体_GB2312" pitchFamily="49" charset="-122"/>
              </a:rPr>
              <a:t>结论：矩阵的最高阶非零子式一般不是唯一的，但矩阵的秩是唯一的．</a:t>
            </a:r>
            <a:endParaRPr lang="zh-CN" altLang="en-US" sz="2400" b="1" dirty="0" smtClean="0">
              <a:solidFill>
                <a:srgbClr val="FF0000"/>
              </a:solidFill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72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72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1" dur="500"/>
                                        <p:tgtEl>
                                          <p:spTgt spid="72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599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72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72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72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099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72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72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72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0" dur="500"/>
                                        <p:tgtEl>
                                          <p:spTgt spid="274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5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706" grpId="0"/>
      <p:bldP spid="72710" grpId="0" bldLvl="0" animBg="1"/>
      <p:bldP spid="72711" grpId="0" bldLvl="0" animBg="1"/>
      <p:bldP spid="72712" grpId="0" bldLvl="0" animBg="1"/>
      <p:bldP spid="72713" grpId="0" bldLvl="0" animBg="1"/>
      <p:bldP spid="72714" grpId="0" bldLvl="0" animBg="1"/>
      <p:bldP spid="72715" grpId="0" bldLvl="0" animBg="1"/>
      <p:bldP spid="72716" grpId="0"/>
      <p:bldP spid="72717" grpId="0"/>
      <p:bldP spid="2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9" name="Text Box 7"/>
          <p:cNvSpPr txBox="1">
            <a:spLocks noChangeArrowheads="1"/>
          </p:cNvSpPr>
          <p:nvPr/>
        </p:nvSpPr>
        <p:spPr bwMode="auto">
          <a:xfrm>
            <a:off x="1979613" y="2643188"/>
            <a:ext cx="8148637" cy="20466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事实上，</a:t>
            </a:r>
            <a:endParaRPr lang="zh-CN" altLang="en-US" sz="2400" b="1" dirty="0" smtClean="0">
              <a:solidFill>
                <a:srgbClr val="000000"/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 eaLnBrk="1" fontAlgn="base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75000"/>
              <a:buFont typeface="Wingdings" panose="05000000000000000000" pitchFamily="2" charset="2"/>
              <a:buChar char="n"/>
            </a:pPr>
            <a:r>
              <a:rPr lang="zh-CN" altLang="zh-CN" sz="2400" b="1" i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A</a:t>
            </a:r>
            <a:r>
              <a:rPr lang="zh-CN" altLang="zh-CN" sz="2400" b="1" baseline="-25000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0</a:t>
            </a:r>
            <a:r>
              <a:rPr lang="zh-CN" altLang="zh-CN" sz="24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的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3 </a:t>
            </a:r>
            <a:r>
              <a:rPr lang="zh-CN" altLang="zh-CN" sz="24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个列向量就是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矩阵 </a:t>
            </a:r>
            <a:r>
              <a:rPr lang="en-US" altLang="zh-CN" sz="2400" b="1" i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A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的列向量组的一个最大线性无关组．</a:t>
            </a:r>
            <a:endParaRPr lang="zh-CN" altLang="en-US" sz="2400" b="1" dirty="0" smtClean="0">
              <a:solidFill>
                <a:srgbClr val="000000"/>
              </a:solidFill>
              <a:latin typeface="Times New Roman" panose="02020603050405020304" pitchFamily="18" charset="0"/>
              <a:ea typeface="楷体_GB2312" pitchFamily="49" charset="-122"/>
            </a:endParaRPr>
          </a:p>
          <a:p>
            <a:pPr eaLnBrk="1" fontAlgn="base" hangingPunct="1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75000"/>
              <a:buFont typeface="Wingdings" panose="05000000000000000000" pitchFamily="2" charset="2"/>
              <a:buChar char="n"/>
            </a:pPr>
            <a:r>
              <a:rPr lang="zh-CN" altLang="en-US" sz="24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矩阵 </a:t>
            </a:r>
            <a:r>
              <a:rPr lang="en-US" altLang="zh-CN" sz="2400" b="1" i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A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 </a:t>
            </a:r>
            <a:r>
              <a:rPr lang="zh-CN" altLang="en-US" sz="24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的列向量组的秩等于 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楷体_GB2312" pitchFamily="49" charset="-122"/>
              </a:rPr>
              <a:t>3 .</a:t>
            </a:r>
            <a:endParaRPr lang="zh-CN" altLang="en-US" sz="2400" b="1" dirty="0" smtClean="0">
              <a:solidFill>
                <a:srgbClr val="000000"/>
              </a:solidFill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graphicFrame>
        <p:nvGraphicFramePr>
          <p:cNvPr id="4098" name="Object 9"/>
          <p:cNvGraphicFramePr>
            <a:graphicFrameLocks noChangeAspect="1"/>
          </p:cNvGraphicFramePr>
          <p:nvPr/>
        </p:nvGraphicFramePr>
        <p:xfrm>
          <a:off x="2922588" y="609600"/>
          <a:ext cx="6170612" cy="185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41" name="Equation" r:id="rId1" imgW="74066400" imgH="22250400" progId="Equation.DSMT4">
                  <p:embed/>
                </p:oleObj>
              </mc:Choice>
              <mc:Fallback>
                <p:oleObj name="Equation" r:id="rId1" imgW="74066400" imgH="22250400" progId="Equation.DSMT4">
                  <p:embed/>
                  <p:pic>
                    <p:nvPicPr>
                      <p:cNvPr id="0" name="图片 35840" descr="image150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922588" y="609600"/>
                        <a:ext cx="6170612" cy="18542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100" name="Group 4"/>
          <p:cNvGrpSpPr/>
          <p:nvPr/>
        </p:nvGrpSpPr>
        <p:grpSpPr bwMode="auto">
          <a:xfrm>
            <a:off x="7159625" y="1092200"/>
            <a:ext cx="1236663" cy="863600"/>
            <a:chOff x="2923" y="3312"/>
            <a:chExt cx="1005" cy="544"/>
          </a:xfrm>
        </p:grpSpPr>
        <p:sp>
          <p:nvSpPr>
            <p:cNvPr id="4101" name="Line 5"/>
            <p:cNvSpPr>
              <a:spLocks noChangeShapeType="1"/>
            </p:cNvSpPr>
            <p:nvPr/>
          </p:nvSpPr>
          <p:spPr bwMode="auto">
            <a:xfrm>
              <a:off x="2923" y="3312"/>
              <a:ext cx="317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mtClean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102" name="Line 6"/>
            <p:cNvSpPr>
              <a:spLocks noChangeShapeType="1"/>
            </p:cNvSpPr>
            <p:nvPr/>
          </p:nvSpPr>
          <p:spPr bwMode="auto">
            <a:xfrm>
              <a:off x="3231" y="3312"/>
              <a:ext cx="0" cy="272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mtClean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103" name="Line 7"/>
            <p:cNvSpPr>
              <a:spLocks noChangeShapeType="1"/>
            </p:cNvSpPr>
            <p:nvPr/>
          </p:nvSpPr>
          <p:spPr bwMode="auto">
            <a:xfrm>
              <a:off x="3231" y="3584"/>
              <a:ext cx="317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mtClean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104" name="Line 8"/>
            <p:cNvSpPr>
              <a:spLocks noChangeShapeType="1"/>
            </p:cNvSpPr>
            <p:nvPr/>
          </p:nvSpPr>
          <p:spPr bwMode="auto">
            <a:xfrm>
              <a:off x="3543" y="3584"/>
              <a:ext cx="0" cy="272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mtClean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105" name="Line 9"/>
            <p:cNvSpPr>
              <a:spLocks noChangeShapeType="1"/>
            </p:cNvSpPr>
            <p:nvPr/>
          </p:nvSpPr>
          <p:spPr bwMode="auto">
            <a:xfrm>
              <a:off x="3543" y="3856"/>
              <a:ext cx="385" cy="0"/>
            </a:xfrm>
            <a:prstGeom prst="line">
              <a:avLst/>
            </a:prstGeom>
            <a:noFill/>
            <a:ln w="28575">
              <a:solidFill>
                <a:srgbClr val="0000FF"/>
              </a:solidFill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mtClean="0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542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279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266" name="Object 2"/>
          <p:cNvGraphicFramePr>
            <a:graphicFrameLocks noChangeAspect="1"/>
          </p:cNvGraphicFramePr>
          <p:nvPr/>
        </p:nvGraphicFramePr>
        <p:xfrm>
          <a:off x="3259138" y="406400"/>
          <a:ext cx="5694362" cy="185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13" name="Equation" r:id="rId1" imgW="68275200" imgH="22250400" progId="Equation.DSMT4">
                  <p:embed/>
                </p:oleObj>
              </mc:Choice>
              <mc:Fallback>
                <p:oleObj name="Equation" r:id="rId1" imgW="68275200" imgH="22250400" progId="Equation.DSMT4">
                  <p:embed/>
                  <p:pic>
                    <p:nvPicPr>
                      <p:cNvPr id="0" name="图片 38912" descr="image153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3259138" y="406400"/>
                        <a:ext cx="5694362" cy="1855788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1981200" y="2387600"/>
            <a:ext cx="8362950" cy="359981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>
            <a:spAutoFit/>
          </a:bodyPr>
          <a:lstStyle/>
          <a:p>
            <a:pPr marL="342900" indent="-3429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sz="2400" b="1" dirty="0">
                <a:solidFill>
                  <a:srgbClr val="0000FF"/>
                </a:solidFill>
              </a:rPr>
              <a:t>思考：</a:t>
            </a:r>
            <a:r>
              <a:rPr kumimoji="1" lang="zh-CN" altLang="en-US" sz="2400" b="1" dirty="0">
                <a:solidFill>
                  <a:srgbClr val="000000"/>
                </a:solidFill>
              </a:rPr>
              <a:t>如何把</a:t>
            </a:r>
            <a:r>
              <a:rPr kumimoji="1" lang="zh-CN" altLang="en-US" sz="2400" b="1" dirty="0">
                <a:solidFill>
                  <a:srgbClr val="0000FF"/>
                </a:solidFill>
              </a:rPr>
              <a:t> </a:t>
            </a:r>
            <a:r>
              <a:rPr kumimoji="1" lang="en-US" altLang="zh-CN" sz="2400" b="1" i="1" dirty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>
                <a:solidFill>
                  <a:srgbClr val="000000"/>
                </a:solidFill>
              </a:rPr>
              <a:t>3</a:t>
            </a:r>
            <a:r>
              <a:rPr kumimoji="1" lang="en-US" altLang="zh-CN" sz="2400" b="1" dirty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dirty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>
                <a:solidFill>
                  <a:srgbClr val="000000"/>
                </a:solidFill>
              </a:rPr>
              <a:t>5</a:t>
            </a:r>
            <a:r>
              <a:rPr kumimoji="1" lang="en-US" altLang="zh-CN" sz="2400" b="1" dirty="0">
                <a:solidFill>
                  <a:srgbClr val="000000"/>
                </a:solidFill>
              </a:rPr>
              <a:t> </a:t>
            </a:r>
            <a:r>
              <a:rPr kumimoji="1" lang="zh-CN" altLang="en-US" sz="2400" b="1" dirty="0">
                <a:solidFill>
                  <a:srgbClr val="000000"/>
                </a:solidFill>
              </a:rPr>
              <a:t>表示成</a:t>
            </a:r>
            <a:r>
              <a:rPr kumimoji="1" lang="en-US" altLang="zh-CN" sz="2400" b="1" i="1" dirty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>
                <a:solidFill>
                  <a:srgbClr val="000000"/>
                </a:solidFill>
              </a:rPr>
              <a:t>1</a:t>
            </a:r>
            <a:r>
              <a:rPr kumimoji="1" lang="en-US" altLang="zh-CN" sz="2400" b="1" dirty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dirty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>
                <a:solidFill>
                  <a:srgbClr val="000000"/>
                </a:solidFill>
              </a:rPr>
              <a:t>2</a:t>
            </a:r>
            <a:r>
              <a:rPr kumimoji="1" lang="en-US" altLang="zh-CN" sz="2400" b="1" dirty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dirty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>
                <a:solidFill>
                  <a:srgbClr val="000000"/>
                </a:solidFill>
              </a:rPr>
              <a:t>4</a:t>
            </a:r>
            <a:r>
              <a:rPr kumimoji="1" lang="en-US" altLang="zh-CN" sz="2400" b="1" dirty="0">
                <a:solidFill>
                  <a:srgbClr val="000000"/>
                </a:solidFill>
              </a:rPr>
              <a:t> </a:t>
            </a:r>
            <a:r>
              <a:rPr kumimoji="1" lang="zh-CN" altLang="en-US" sz="2400" b="1" dirty="0">
                <a:solidFill>
                  <a:srgbClr val="000000"/>
                </a:solidFill>
              </a:rPr>
              <a:t>的线性组合？</a:t>
            </a:r>
            <a:endParaRPr kumimoji="1" lang="en-US" altLang="zh-CN" sz="2400" b="1" dirty="0">
              <a:solidFill>
                <a:srgbClr val="000000"/>
              </a:solidFill>
            </a:endParaRPr>
          </a:p>
          <a:p>
            <a:pPr marL="342900" indent="-342900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en-US" altLang="zh-CN" sz="2400" b="1" dirty="0">
              <a:solidFill>
                <a:srgbClr val="000000"/>
              </a:solidFill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sz="2400" b="1" dirty="0">
                <a:solidFill>
                  <a:srgbClr val="0000FF"/>
                </a:solidFill>
              </a:rPr>
              <a:t>思路</a:t>
            </a:r>
            <a:r>
              <a:rPr kumimoji="1" lang="en-US" altLang="zh-CN" sz="2400" b="1" dirty="0">
                <a:solidFill>
                  <a:srgbClr val="0000FF"/>
                </a:solidFill>
              </a:rPr>
              <a:t>1</a:t>
            </a:r>
            <a:r>
              <a:rPr kumimoji="1" lang="zh-CN" altLang="en-US" sz="2400" b="1" dirty="0">
                <a:solidFill>
                  <a:srgbClr val="0000FF"/>
                </a:solidFill>
              </a:rPr>
              <a:t>：</a:t>
            </a:r>
            <a:r>
              <a:rPr kumimoji="1" lang="zh-CN" altLang="en-US" sz="2400" b="1" dirty="0">
                <a:solidFill>
                  <a:srgbClr val="000000"/>
                </a:solidFill>
              </a:rPr>
              <a:t>利用</a:t>
            </a:r>
            <a:r>
              <a:rPr kumimoji="1" lang="zh-CN" sz="2400" b="1" dirty="0">
                <a:solidFill>
                  <a:srgbClr val="000000"/>
                </a:solidFill>
              </a:rPr>
              <a:t>线性方程组求解</a:t>
            </a:r>
            <a:endParaRPr kumimoji="1" lang="en-US" altLang="zh-CN" sz="2400" b="1" dirty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kumimoji="1" lang="en-US" altLang="zh-CN" sz="2400" b="1" dirty="0">
              <a:solidFill>
                <a:srgbClr val="0000FF"/>
              </a:solidFill>
            </a:endParaRPr>
          </a:p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kumimoji="1" lang="en-US" altLang="zh-CN" sz="2400" b="1" dirty="0">
              <a:solidFill>
                <a:srgbClr val="0000FF"/>
              </a:solidFill>
            </a:endParaRPr>
          </a:p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kumimoji="1" lang="en-US" altLang="zh-CN" sz="2400" b="1" dirty="0">
              <a:solidFill>
                <a:srgbClr val="0000FF"/>
              </a:solidFill>
            </a:endParaRPr>
          </a:p>
          <a:p>
            <a:pPr marL="342900" indent="-3429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zh-CN" altLang="en-US" sz="2400" b="1" dirty="0">
                <a:solidFill>
                  <a:srgbClr val="0000FF"/>
                </a:solidFill>
              </a:rPr>
              <a:t>思路</a:t>
            </a:r>
            <a:r>
              <a:rPr kumimoji="1" lang="en-US" altLang="zh-CN" sz="2400" b="1" dirty="0">
                <a:solidFill>
                  <a:srgbClr val="0000FF"/>
                </a:solidFill>
              </a:rPr>
              <a:t>2</a:t>
            </a:r>
            <a:r>
              <a:rPr kumimoji="1" lang="zh-CN" altLang="en-US" sz="2400" b="1" dirty="0">
                <a:solidFill>
                  <a:srgbClr val="0000FF"/>
                </a:solidFill>
              </a:rPr>
              <a:t>：</a:t>
            </a:r>
            <a:r>
              <a:rPr kumimoji="1" lang="zh-CN" altLang="en-US" sz="2400" b="1" dirty="0">
                <a:solidFill>
                  <a:srgbClr val="000000"/>
                </a:solidFill>
              </a:rPr>
              <a:t>利用矩阵 </a:t>
            </a:r>
            <a:r>
              <a:rPr kumimoji="1" lang="en-US" altLang="zh-CN" sz="2400" b="1" i="1" dirty="0">
                <a:solidFill>
                  <a:srgbClr val="000000"/>
                </a:solidFill>
              </a:rPr>
              <a:t>A</a:t>
            </a:r>
            <a:r>
              <a:rPr kumimoji="1" lang="zh-CN" altLang="en-US" sz="2400" b="1" i="1" dirty="0">
                <a:solidFill>
                  <a:srgbClr val="000000"/>
                </a:solidFill>
              </a:rPr>
              <a:t> </a:t>
            </a:r>
            <a:r>
              <a:rPr kumimoji="1" lang="en-US" altLang="zh-CN" sz="2400" b="1" dirty="0">
                <a:solidFill>
                  <a:srgbClr val="000000"/>
                </a:solidFill>
              </a:rPr>
              <a:t> </a:t>
            </a:r>
            <a:r>
              <a:rPr kumimoji="1" lang="zh-CN" altLang="en-US" sz="2400" b="1" dirty="0">
                <a:solidFill>
                  <a:srgbClr val="000000"/>
                </a:solidFill>
              </a:rPr>
              <a:t>的</a:t>
            </a:r>
            <a:r>
              <a:rPr kumimoji="1" lang="zh-CN" altLang="en-US" sz="2400" b="1" dirty="0">
                <a:solidFill>
                  <a:srgbClr val="FF0000"/>
                </a:solidFill>
              </a:rPr>
              <a:t>行最简形矩阵</a:t>
            </a:r>
            <a:r>
              <a:rPr kumimoji="1" lang="zh-CN" altLang="en-US" sz="2400" b="1" dirty="0">
                <a:solidFill>
                  <a:srgbClr val="000000"/>
                </a:solidFill>
              </a:rPr>
              <a:t>．</a:t>
            </a:r>
            <a:endParaRPr kumimoji="1" lang="zh-CN" altLang="en-US" sz="2400" b="1" dirty="0">
              <a:solidFill>
                <a:srgbClr val="000000"/>
              </a:solidFill>
            </a:endParaRPr>
          </a:p>
        </p:txBody>
      </p:sp>
      <p:sp>
        <p:nvSpPr>
          <p:cNvPr id="4" name="Rectangle 13"/>
          <p:cNvSpPr>
            <a:spLocks noChangeArrowheads="1"/>
          </p:cNvSpPr>
          <p:nvPr/>
        </p:nvSpPr>
        <p:spPr bwMode="auto">
          <a:xfrm>
            <a:off x="1963738" y="3808413"/>
            <a:ext cx="1900237" cy="13350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marL="342900" indent="-342900" algn="ctr" fontAlgn="base">
              <a:spcBef>
                <a:spcPct val="20000"/>
              </a:spcBef>
              <a:spcAft>
                <a:spcPct val="0"/>
              </a:spcAft>
              <a:buClr>
                <a:srgbClr val="9999CC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zh-CN" altLang="en-US" sz="2400" b="1" dirty="0">
                <a:solidFill>
                  <a:srgbClr val="000000"/>
                </a:solidFill>
              </a:rPr>
              <a:t>向量 </a:t>
            </a:r>
            <a:r>
              <a:rPr kumimoji="1" lang="en-US" altLang="zh-CN" sz="2400" b="1" i="1" dirty="0">
                <a:solidFill>
                  <a:srgbClr val="000000"/>
                </a:solidFill>
              </a:rPr>
              <a:t>b </a:t>
            </a:r>
            <a:r>
              <a:rPr kumimoji="1" lang="zh-CN" altLang="en-US" sz="2400" b="1" dirty="0">
                <a:solidFill>
                  <a:srgbClr val="000000"/>
                </a:solidFill>
              </a:rPr>
              <a:t>能由</a:t>
            </a:r>
            <a:endParaRPr kumimoji="1" lang="zh-CN" altLang="en-US" sz="2400" b="1" dirty="0">
              <a:solidFill>
                <a:srgbClr val="000000"/>
              </a:solidFill>
            </a:endParaRPr>
          </a:p>
          <a:p>
            <a:pPr marL="342900" indent="-342900" algn="ctr" fontAlgn="base">
              <a:spcBef>
                <a:spcPct val="20000"/>
              </a:spcBef>
              <a:spcAft>
                <a:spcPct val="0"/>
              </a:spcAft>
              <a:buClr>
                <a:srgbClr val="9999CC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zh-CN" altLang="en-US" sz="2400" b="1" dirty="0">
                <a:solidFill>
                  <a:srgbClr val="000000"/>
                </a:solidFill>
              </a:rPr>
              <a:t>向量组 </a:t>
            </a:r>
            <a:r>
              <a:rPr kumimoji="1" lang="en-US" altLang="zh-CN" sz="2400" b="1" i="1" dirty="0">
                <a:solidFill>
                  <a:srgbClr val="000000"/>
                </a:solidFill>
              </a:rPr>
              <a:t>A</a:t>
            </a:r>
            <a:endParaRPr kumimoji="1" lang="en-US" altLang="zh-CN" sz="2400" b="1" i="1" dirty="0">
              <a:solidFill>
                <a:srgbClr val="000000"/>
              </a:solidFill>
            </a:endParaRPr>
          </a:p>
          <a:p>
            <a:pPr marL="342900" indent="-342900" algn="ctr" fontAlgn="base">
              <a:spcBef>
                <a:spcPct val="20000"/>
              </a:spcBef>
              <a:spcAft>
                <a:spcPct val="0"/>
              </a:spcAft>
              <a:buClr>
                <a:srgbClr val="9999CC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zh-CN" altLang="en-US" sz="2400" b="1" dirty="0">
                <a:solidFill>
                  <a:srgbClr val="000000"/>
                </a:solidFill>
              </a:rPr>
              <a:t>线性表示</a:t>
            </a:r>
            <a:endParaRPr kumimoji="1" lang="zh-CN" altLang="en-US" sz="2400" b="1" dirty="0">
              <a:solidFill>
                <a:srgbClr val="000000"/>
              </a:solidFill>
            </a:endParaRPr>
          </a:p>
        </p:txBody>
      </p:sp>
      <p:sp>
        <p:nvSpPr>
          <p:cNvPr id="5" name="Rectangle 16"/>
          <p:cNvSpPr>
            <a:spLocks noChangeArrowheads="1"/>
          </p:cNvSpPr>
          <p:nvPr/>
        </p:nvSpPr>
        <p:spPr bwMode="auto">
          <a:xfrm>
            <a:off x="5133975" y="3808413"/>
            <a:ext cx="1900238" cy="1335087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marL="342900" indent="-342900" algn="ctr" fontAlgn="base">
              <a:spcBef>
                <a:spcPct val="20000"/>
              </a:spcBef>
              <a:spcAft>
                <a:spcPct val="0"/>
              </a:spcAft>
              <a:buClr>
                <a:srgbClr val="9999CC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zh-CN" altLang="en-US" sz="2400" b="1" dirty="0">
                <a:solidFill>
                  <a:srgbClr val="000000"/>
                </a:solidFill>
              </a:rPr>
              <a:t>线性方程组        </a:t>
            </a:r>
            <a:endParaRPr kumimoji="1" lang="zh-CN" altLang="en-US" sz="2400" b="1" dirty="0">
              <a:solidFill>
                <a:srgbClr val="000000"/>
              </a:solidFill>
            </a:endParaRPr>
          </a:p>
          <a:p>
            <a:pPr marL="342900" indent="-342900" algn="ctr" fontAlgn="base">
              <a:spcBef>
                <a:spcPct val="20000"/>
              </a:spcBef>
              <a:spcAft>
                <a:spcPct val="0"/>
              </a:spcAft>
              <a:buClr>
                <a:srgbClr val="9999CC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en-US" altLang="zh-CN" sz="2400" b="1" i="1" dirty="0">
                <a:solidFill>
                  <a:srgbClr val="000000"/>
                </a:solidFill>
              </a:rPr>
              <a:t>Ax</a:t>
            </a:r>
            <a:r>
              <a:rPr kumimoji="1" lang="en-US" altLang="zh-CN" sz="2400" b="1" dirty="0">
                <a:solidFill>
                  <a:srgbClr val="000000"/>
                </a:solidFill>
              </a:rPr>
              <a:t> = </a:t>
            </a:r>
            <a:r>
              <a:rPr kumimoji="1" lang="en-US" altLang="zh-CN" sz="2400" b="1" i="1" dirty="0">
                <a:solidFill>
                  <a:srgbClr val="000000"/>
                </a:solidFill>
              </a:rPr>
              <a:t>b</a:t>
            </a:r>
            <a:r>
              <a:rPr kumimoji="1" lang="en-US" altLang="zh-CN" sz="2400" b="1" dirty="0">
                <a:solidFill>
                  <a:srgbClr val="000000"/>
                </a:solidFill>
              </a:rPr>
              <a:t>      </a:t>
            </a:r>
            <a:endParaRPr kumimoji="1" lang="en-US" altLang="zh-CN" sz="2400" b="1" dirty="0">
              <a:solidFill>
                <a:srgbClr val="000000"/>
              </a:solidFill>
            </a:endParaRPr>
          </a:p>
          <a:p>
            <a:pPr marL="342900" indent="-342900" algn="ctr" fontAlgn="base">
              <a:spcBef>
                <a:spcPct val="20000"/>
              </a:spcBef>
              <a:spcAft>
                <a:spcPct val="0"/>
              </a:spcAft>
              <a:buClr>
                <a:srgbClr val="9999CC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zh-CN" altLang="en-US" sz="2400" b="1" dirty="0">
                <a:solidFill>
                  <a:srgbClr val="000000"/>
                </a:solidFill>
              </a:rPr>
              <a:t>有解</a:t>
            </a:r>
            <a:endParaRPr kumimoji="1" lang="zh-CN" altLang="en-US" sz="2400" b="1" dirty="0">
              <a:solidFill>
                <a:srgbClr val="000000"/>
              </a:solidFill>
            </a:endParaRPr>
          </a:p>
        </p:txBody>
      </p:sp>
      <p:sp>
        <p:nvSpPr>
          <p:cNvPr id="6" name="AutoShape 19"/>
          <p:cNvSpPr>
            <a:spLocks noChangeArrowheads="1"/>
          </p:cNvSpPr>
          <p:nvPr/>
        </p:nvSpPr>
        <p:spPr bwMode="auto">
          <a:xfrm>
            <a:off x="4211638" y="4246563"/>
            <a:ext cx="576262" cy="457200"/>
          </a:xfrm>
          <a:prstGeom prst="leftRightArrow">
            <a:avLst>
              <a:gd name="adj1" fmla="val 50000"/>
              <a:gd name="adj2" fmla="val 2520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2400" b="1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67563" y="3808413"/>
            <a:ext cx="3260090" cy="1198880"/>
          </a:xfrm>
          <a:prstGeom prst="rect">
            <a:avLst/>
          </a:prstGeom>
          <a:solidFill>
            <a:srgbClr val="FFFF99"/>
          </a:solidFill>
          <a:ln w="28575">
            <a:solidFill>
              <a:srgbClr val="008000"/>
            </a:solidFill>
          </a:ln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 b="1" dirty="0">
                <a:solidFill>
                  <a:srgbClr val="000000"/>
                </a:solidFill>
              </a:rPr>
              <a:t>    令     </a:t>
            </a:r>
            <a:r>
              <a:rPr lang="en-US" altLang="zh-CN" sz="2400" b="1" i="1" dirty="0">
                <a:solidFill>
                  <a:srgbClr val="000000"/>
                </a:solidFill>
              </a:rPr>
              <a:t>A</a:t>
            </a:r>
            <a:r>
              <a:rPr lang="en-US" altLang="zh-CN" sz="2400" b="1" baseline="-25000" dirty="0">
                <a:solidFill>
                  <a:srgbClr val="000000"/>
                </a:solidFill>
              </a:rPr>
              <a:t>0</a:t>
            </a:r>
            <a:r>
              <a:rPr lang="zh-CN" altLang="en-US" sz="2400" b="1" dirty="0">
                <a:solidFill>
                  <a:srgbClr val="000000"/>
                </a:solidFill>
              </a:rPr>
              <a:t> </a:t>
            </a:r>
            <a:r>
              <a:rPr lang="en-US" altLang="zh-CN" sz="2400" b="1" dirty="0">
                <a:solidFill>
                  <a:srgbClr val="000000"/>
                </a:solidFill>
              </a:rPr>
              <a:t>=</a:t>
            </a:r>
            <a:r>
              <a:rPr lang="zh-CN" altLang="en-US" sz="2400" b="1" dirty="0">
                <a:solidFill>
                  <a:srgbClr val="000000"/>
                </a:solidFill>
              </a:rPr>
              <a:t> </a:t>
            </a:r>
            <a:r>
              <a:rPr lang="en-US" altLang="zh-CN" sz="2400" b="1" dirty="0">
                <a:solidFill>
                  <a:srgbClr val="000000"/>
                </a:solidFill>
              </a:rPr>
              <a:t>(</a:t>
            </a:r>
            <a:r>
              <a:rPr lang="en-US" altLang="zh-CN" sz="2400" b="1" i="1" dirty="0">
                <a:solidFill>
                  <a:srgbClr val="000000"/>
                </a:solidFill>
              </a:rPr>
              <a:t>a</a:t>
            </a:r>
            <a:r>
              <a:rPr lang="en-US" altLang="zh-CN" sz="2400" b="1" baseline="-25000" dirty="0">
                <a:solidFill>
                  <a:srgbClr val="000000"/>
                </a:solidFill>
              </a:rPr>
              <a:t>1</a:t>
            </a:r>
            <a:r>
              <a:rPr lang="en-US" altLang="zh-CN" sz="2400" b="1" dirty="0">
                <a:solidFill>
                  <a:srgbClr val="000000"/>
                </a:solidFill>
              </a:rPr>
              <a:t>, </a:t>
            </a:r>
            <a:r>
              <a:rPr lang="en-US" altLang="zh-CN" sz="2400" b="1" i="1" dirty="0">
                <a:solidFill>
                  <a:srgbClr val="000000"/>
                </a:solidFill>
              </a:rPr>
              <a:t>a</a:t>
            </a:r>
            <a:r>
              <a:rPr lang="en-US" altLang="zh-CN" sz="2400" b="1" baseline="-25000" dirty="0">
                <a:solidFill>
                  <a:srgbClr val="000000"/>
                </a:solidFill>
              </a:rPr>
              <a:t>2</a:t>
            </a:r>
            <a:r>
              <a:rPr lang="en-US" altLang="zh-CN" sz="2400" b="1" dirty="0">
                <a:solidFill>
                  <a:srgbClr val="000000"/>
                </a:solidFill>
              </a:rPr>
              <a:t>, </a:t>
            </a:r>
            <a:r>
              <a:rPr lang="en-US" altLang="zh-CN" sz="2400" b="1" i="1" dirty="0">
                <a:solidFill>
                  <a:srgbClr val="000000"/>
                </a:solidFill>
              </a:rPr>
              <a:t>a</a:t>
            </a:r>
            <a:r>
              <a:rPr lang="en-US" altLang="zh-CN" sz="2400" b="1" baseline="-25000" dirty="0">
                <a:solidFill>
                  <a:srgbClr val="000000"/>
                </a:solidFill>
              </a:rPr>
              <a:t>4</a:t>
            </a:r>
            <a:r>
              <a:rPr lang="en-US" altLang="zh-CN" sz="2400" b="1" dirty="0">
                <a:solidFill>
                  <a:srgbClr val="000000"/>
                </a:solidFill>
              </a:rPr>
              <a:t>)</a:t>
            </a:r>
            <a:endParaRPr lang="en-US" altLang="zh-CN" sz="2400" b="1" dirty="0">
              <a:solidFill>
                <a:srgbClr val="00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400" b="1" dirty="0">
                <a:solidFill>
                  <a:srgbClr val="000000"/>
                </a:solidFill>
              </a:rPr>
              <a:t>求解   </a:t>
            </a:r>
            <a:r>
              <a:rPr lang="en-US" altLang="zh-CN" sz="2400" b="1" i="1" dirty="0">
                <a:solidFill>
                  <a:srgbClr val="000000"/>
                </a:solidFill>
              </a:rPr>
              <a:t>A</a:t>
            </a:r>
            <a:r>
              <a:rPr lang="en-US" altLang="zh-CN" sz="2400" b="1" baseline="-25000" dirty="0">
                <a:solidFill>
                  <a:srgbClr val="000000"/>
                </a:solidFill>
              </a:rPr>
              <a:t>0</a:t>
            </a:r>
            <a:r>
              <a:rPr lang="en-US" altLang="zh-CN" sz="2400" b="1" i="1" dirty="0">
                <a:solidFill>
                  <a:srgbClr val="000000"/>
                </a:solidFill>
              </a:rPr>
              <a:t>x</a:t>
            </a:r>
            <a:r>
              <a:rPr lang="zh-CN" altLang="en-US" sz="2400" b="1" dirty="0">
                <a:solidFill>
                  <a:srgbClr val="000000"/>
                </a:solidFill>
              </a:rPr>
              <a:t> </a:t>
            </a:r>
            <a:r>
              <a:rPr lang="en-US" altLang="zh-CN" sz="2400" b="1" dirty="0">
                <a:solidFill>
                  <a:srgbClr val="000000"/>
                </a:solidFill>
              </a:rPr>
              <a:t>=</a:t>
            </a:r>
            <a:r>
              <a:rPr lang="zh-CN" altLang="en-US" sz="2400" b="1" dirty="0">
                <a:solidFill>
                  <a:srgbClr val="000000"/>
                </a:solidFill>
              </a:rPr>
              <a:t> </a:t>
            </a:r>
            <a:r>
              <a:rPr lang="en-US" altLang="zh-CN" sz="2400" b="1" i="1" dirty="0">
                <a:solidFill>
                  <a:srgbClr val="000000"/>
                </a:solidFill>
              </a:rPr>
              <a:t>a</a:t>
            </a:r>
            <a:r>
              <a:rPr lang="en-US" altLang="zh-CN" sz="2400" b="1" baseline="-25000" dirty="0">
                <a:solidFill>
                  <a:srgbClr val="000000"/>
                </a:solidFill>
              </a:rPr>
              <a:t>3</a:t>
            </a:r>
            <a:endParaRPr lang="en-US" altLang="zh-CN" sz="2400" b="1" baseline="-25000" dirty="0">
              <a:solidFill>
                <a:srgbClr val="000000"/>
              </a:solidFill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 b="1" i="1" baseline="-25000" dirty="0">
                <a:solidFill>
                  <a:srgbClr val="000000"/>
                </a:solidFill>
              </a:rPr>
              <a:t>                 </a:t>
            </a:r>
            <a:r>
              <a:rPr lang="en-US" altLang="zh-CN" sz="2400" b="1" i="1" dirty="0">
                <a:solidFill>
                  <a:srgbClr val="000000"/>
                </a:solidFill>
              </a:rPr>
              <a:t>A</a:t>
            </a:r>
            <a:r>
              <a:rPr lang="en-US" altLang="zh-CN" sz="2400" b="1" baseline="-25000" dirty="0">
                <a:solidFill>
                  <a:srgbClr val="000000"/>
                </a:solidFill>
              </a:rPr>
              <a:t>0</a:t>
            </a:r>
            <a:r>
              <a:rPr lang="en-US" altLang="zh-CN" sz="2400" b="1" i="1" dirty="0">
                <a:solidFill>
                  <a:srgbClr val="000000"/>
                </a:solidFill>
              </a:rPr>
              <a:t>x</a:t>
            </a:r>
            <a:r>
              <a:rPr lang="zh-CN" altLang="en-US" sz="2400" b="1" dirty="0">
                <a:solidFill>
                  <a:srgbClr val="000000"/>
                </a:solidFill>
              </a:rPr>
              <a:t> </a:t>
            </a:r>
            <a:r>
              <a:rPr lang="en-US" altLang="zh-CN" sz="2400" b="1" dirty="0">
                <a:solidFill>
                  <a:srgbClr val="000000"/>
                </a:solidFill>
              </a:rPr>
              <a:t>=</a:t>
            </a:r>
            <a:r>
              <a:rPr lang="zh-CN" altLang="en-US" sz="2400" b="1" dirty="0">
                <a:solidFill>
                  <a:srgbClr val="000000"/>
                </a:solidFill>
              </a:rPr>
              <a:t> </a:t>
            </a:r>
            <a:r>
              <a:rPr lang="en-US" altLang="zh-CN" sz="2400" b="1" i="1" dirty="0">
                <a:solidFill>
                  <a:srgbClr val="000000"/>
                </a:solidFill>
              </a:rPr>
              <a:t>a</a:t>
            </a:r>
            <a:r>
              <a:rPr lang="en-US" altLang="zh-CN" sz="2400" b="1" baseline="-25000" dirty="0">
                <a:solidFill>
                  <a:srgbClr val="000000"/>
                </a:solidFill>
              </a:rPr>
              <a:t>5</a:t>
            </a:r>
            <a:endParaRPr lang="en-US" altLang="zh-CN" sz="2400" b="1" baseline="-25000" dirty="0">
              <a:solidFill>
                <a:srgbClr val="000000"/>
              </a:solidFill>
            </a:endParaRPr>
          </a:p>
        </p:txBody>
      </p:sp>
      <p:sp>
        <p:nvSpPr>
          <p:cNvPr id="2" name="图文框 1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294967295" end="429496729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294967295" end="429496729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7" dur="2000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  <p:bldP spid="6" grpId="0" bldLvl="0" animBg="1"/>
      <p:bldP spid="9" grpId="0" animBg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8" name="Rectangle 4"/>
          <p:cNvSpPr>
            <a:spLocks noChangeArrowheads="1"/>
          </p:cNvSpPr>
          <p:nvPr/>
        </p:nvSpPr>
        <p:spPr bwMode="auto">
          <a:xfrm>
            <a:off x="1981200" y="455613"/>
            <a:ext cx="8362950" cy="1050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342900" indent="-342900" fontAlgn="base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smtClean="0">
                <a:solidFill>
                  <a:srgbClr val="0000FF"/>
                </a:solidFill>
              </a:rPr>
              <a:t>解（续）：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为把</a:t>
            </a:r>
            <a:r>
              <a:rPr kumimoji="1" lang="zh-CN" altLang="en-US" sz="2400" b="1" smtClean="0">
                <a:solidFill>
                  <a:srgbClr val="0000FF"/>
                </a:solidFill>
              </a:rPr>
              <a:t>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3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5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 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表示成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1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2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4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 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的线性组合，把矩阵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endParaRPr kumimoji="1" lang="en-US" altLang="zh-CN" sz="2400" b="1" i="1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6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b="1" smtClean="0">
                <a:solidFill>
                  <a:srgbClr val="000000"/>
                </a:solidFill>
              </a:rPr>
              <a:t> 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再变成</a:t>
            </a:r>
            <a:r>
              <a:rPr kumimoji="1" lang="zh-CN" altLang="en-US" sz="2400" b="1" smtClean="0">
                <a:solidFill>
                  <a:srgbClr val="FF0000"/>
                </a:solidFill>
              </a:rPr>
              <a:t>行最简形矩阵</a:t>
            </a:r>
            <a:endParaRPr kumimoji="1" lang="zh-CN" altLang="en-US" sz="2400" b="1" smtClean="0">
              <a:solidFill>
                <a:srgbClr val="FF0000"/>
              </a:solidFill>
            </a:endParaRPr>
          </a:p>
        </p:txBody>
      </p:sp>
      <p:graphicFrame>
        <p:nvGraphicFramePr>
          <p:cNvPr id="67589" name="Object 5"/>
          <p:cNvGraphicFramePr>
            <a:graphicFrameLocks noChangeAspect="1"/>
          </p:cNvGraphicFramePr>
          <p:nvPr/>
        </p:nvGraphicFramePr>
        <p:xfrm>
          <a:off x="2711450" y="1519238"/>
          <a:ext cx="6704013" cy="185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37" name="Equation" r:id="rId1" imgW="80467200" imgH="22250400" progId="Equation.DSMT4">
                  <p:embed/>
                </p:oleObj>
              </mc:Choice>
              <mc:Fallback>
                <p:oleObj name="Equation" r:id="rId1" imgW="80467200" imgH="22250400" progId="Equation.DSMT4">
                  <p:embed/>
                  <p:pic>
                    <p:nvPicPr>
                      <p:cNvPr id="0" name="图片 39936" descr="image154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711450" y="1519238"/>
                        <a:ext cx="6704013" cy="18542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7590" name="Rectangle 6"/>
          <p:cNvSpPr>
            <a:spLocks noChangeArrowheads="1"/>
          </p:cNvSpPr>
          <p:nvPr/>
        </p:nvSpPr>
        <p:spPr bwMode="auto">
          <a:xfrm>
            <a:off x="1981200" y="3395663"/>
            <a:ext cx="8362950" cy="2601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342900" indent="-342900" fontAlgn="base"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smtClean="0">
                <a:solidFill>
                  <a:srgbClr val="000000"/>
                </a:solidFill>
              </a:rPr>
              <a:t>于是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Ax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 = 0 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与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Bx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 = 0 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，即</a:t>
            </a:r>
            <a:endParaRPr kumimoji="1" lang="zh-CN" altLang="en-US" sz="2400" b="1" smtClean="0">
              <a:solidFill>
                <a:srgbClr val="000000"/>
              </a:solidFill>
            </a:endParaRPr>
          </a:p>
          <a:p>
            <a:pPr marL="342900" indent="-342900"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b="1" i="1" smtClean="0">
                <a:solidFill>
                  <a:srgbClr val="000000"/>
                </a:solidFill>
              </a:rPr>
              <a:t>x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1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1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+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x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2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2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+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x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3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3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 +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x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4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4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+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x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5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5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= 0 </a:t>
            </a:r>
            <a:endParaRPr kumimoji="1" lang="en-US" altLang="zh-CN" sz="2400" b="1" smtClean="0">
              <a:solidFill>
                <a:srgbClr val="000000"/>
              </a:solidFill>
            </a:endParaRPr>
          </a:p>
          <a:p>
            <a:pPr marL="342900" indent="-342900" algn="ctr" fontAlgn="base">
              <a:lnSpc>
                <a:spcPct val="16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b="1" i="1" smtClean="0">
                <a:solidFill>
                  <a:srgbClr val="000000"/>
                </a:solidFill>
              </a:rPr>
              <a:t>x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1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1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+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x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2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2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+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x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3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3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 +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x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4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4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+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x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5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5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= 0 </a:t>
            </a:r>
            <a:endParaRPr kumimoji="1" lang="en-US" altLang="zh-CN" sz="2400" b="1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6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smtClean="0">
                <a:solidFill>
                  <a:srgbClr val="000000"/>
                </a:solidFill>
              </a:rPr>
              <a:t>同解．</a:t>
            </a:r>
            <a:endParaRPr kumimoji="1" lang="zh-CN" altLang="en-US" sz="2400" b="1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6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smtClean="0">
                <a:solidFill>
                  <a:srgbClr val="000000"/>
                </a:solidFill>
              </a:rPr>
              <a:t>即矩阵</a:t>
            </a:r>
            <a:r>
              <a:rPr kumimoji="1" lang="zh-CN" altLang="en-US" sz="2400" b="1" i="1" smtClean="0">
                <a:solidFill>
                  <a:srgbClr val="000000"/>
                </a:solidFill>
              </a:rPr>
              <a:t>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 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的</a:t>
            </a:r>
            <a:r>
              <a:rPr kumimoji="1" lang="zh-CN" altLang="en-US" sz="2400" b="1" smtClean="0">
                <a:solidFill>
                  <a:srgbClr val="FF0000"/>
                </a:solidFill>
              </a:rPr>
              <a:t>列向量组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与矩阵</a:t>
            </a:r>
            <a:r>
              <a:rPr kumimoji="1" lang="zh-CN" altLang="en-US" sz="2400" b="1" i="1" smtClean="0">
                <a:solidFill>
                  <a:srgbClr val="000000"/>
                </a:solidFill>
              </a:rPr>
              <a:t>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 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的</a:t>
            </a:r>
            <a:r>
              <a:rPr kumimoji="1" lang="zh-CN" altLang="en-US" sz="2400" b="1" smtClean="0">
                <a:solidFill>
                  <a:srgbClr val="FF0000"/>
                </a:solidFill>
              </a:rPr>
              <a:t>列向量组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有相同的线性关系</a:t>
            </a:r>
            <a:r>
              <a:rPr kumimoji="1" lang="en-US" altLang="zh-CN" sz="2400" b="1" smtClean="0">
                <a:solidFill>
                  <a:srgbClr val="000000"/>
                </a:solidFill>
                <a:latin typeface="楷体_GB2312" pitchFamily="49" charset="-122"/>
              </a:rPr>
              <a:t>.</a:t>
            </a:r>
            <a:endParaRPr kumimoji="1" lang="en-US" altLang="zh-CN" sz="2400" b="1" smtClean="0">
              <a:solidFill>
                <a:srgbClr val="000000"/>
              </a:solidFill>
              <a:latin typeface="楷体_GB2312" pitchFamily="49" charset="-122"/>
            </a:endParaRPr>
          </a:p>
        </p:txBody>
      </p:sp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67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7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75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75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75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75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9" dur="500"/>
                                        <p:tgtEl>
                                          <p:spTgt spid="675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4" dur="500"/>
                                        <p:tgtEl>
                                          <p:spTgt spid="675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9" dur="500"/>
                                        <p:tgtEl>
                                          <p:spTgt spid="675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588" grpId="0"/>
      <p:bldP spid="67590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14" name="Object 3"/>
          <p:cNvGraphicFramePr>
            <a:graphicFrameLocks noChangeAspect="1"/>
          </p:cNvGraphicFramePr>
          <p:nvPr/>
        </p:nvGraphicFramePr>
        <p:xfrm>
          <a:off x="2711450" y="417513"/>
          <a:ext cx="6704013" cy="185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61" name="Equation" r:id="rId1" imgW="80467200" imgH="22250400" progId="Equation.DSMT4">
                  <p:embed/>
                </p:oleObj>
              </mc:Choice>
              <mc:Fallback>
                <p:oleObj name="Equation" r:id="rId1" imgW="80467200" imgH="22250400" progId="Equation.DSMT4">
                  <p:embed/>
                  <p:pic>
                    <p:nvPicPr>
                      <p:cNvPr id="0" name="图片 40960" descr="image154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711450" y="417513"/>
                        <a:ext cx="6704013" cy="18542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8852" name="Rectangle 4"/>
          <p:cNvSpPr>
            <a:spLocks noChangeArrowheads="1"/>
          </p:cNvSpPr>
          <p:nvPr/>
        </p:nvSpPr>
        <p:spPr bwMode="auto">
          <a:xfrm>
            <a:off x="1981200" y="2293938"/>
            <a:ext cx="8362950" cy="2932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342900" indent="-34290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smtClean="0">
                <a:solidFill>
                  <a:srgbClr val="000000"/>
                </a:solidFill>
              </a:rPr>
              <a:t>可以看出：</a:t>
            </a:r>
            <a:endParaRPr kumimoji="1" lang="zh-CN" altLang="en-US" sz="2400" b="1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i="1" smtClean="0">
                <a:solidFill>
                  <a:srgbClr val="000000"/>
                </a:solidFill>
              </a:rPr>
              <a:t>		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3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= </a:t>
            </a:r>
            <a:r>
              <a:rPr kumimoji="1" lang="en-US" altLang="en-US" sz="2400" b="1" smtClean="0">
                <a:solidFill>
                  <a:srgbClr val="000000"/>
                </a:solidFill>
              </a:rPr>
              <a:t>−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1 </a:t>
            </a:r>
            <a:r>
              <a:rPr kumimoji="1" lang="en-US" altLang="en-US" sz="2400" b="1" smtClean="0">
                <a:solidFill>
                  <a:srgbClr val="000000"/>
                </a:solidFill>
              </a:rPr>
              <a:t>−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2 </a:t>
            </a:r>
            <a:endParaRPr kumimoji="1" lang="en-US" altLang="zh-CN" sz="2400" b="1" baseline="-25000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b="1" i="1" smtClean="0">
                <a:solidFill>
                  <a:srgbClr val="000000"/>
                </a:solidFill>
              </a:rPr>
              <a:t>		b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5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= 4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1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+ 3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2 </a:t>
            </a:r>
            <a:r>
              <a:rPr kumimoji="1" lang="en-US" altLang="en-US" sz="2400" b="1" smtClean="0">
                <a:solidFill>
                  <a:srgbClr val="000000"/>
                </a:solidFill>
              </a:rPr>
              <a:t>−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3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4</a:t>
            </a:r>
            <a:endParaRPr kumimoji="1" lang="en-US" altLang="zh-CN" sz="2400" b="1" baseline="-25000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endParaRPr kumimoji="1" lang="en-US" altLang="zh-CN" sz="2400" b="1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smtClean="0">
                <a:solidFill>
                  <a:srgbClr val="000000"/>
                </a:solidFill>
              </a:rPr>
              <a:t>所以</a:t>
            </a:r>
            <a:endParaRPr kumimoji="1" lang="zh-CN" altLang="en-US" sz="2400" b="1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 i="1" smtClean="0">
                <a:solidFill>
                  <a:srgbClr val="000000"/>
                </a:solidFill>
              </a:rPr>
              <a:t>		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3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= </a:t>
            </a:r>
            <a:r>
              <a:rPr kumimoji="1" lang="en-US" altLang="en-US" sz="2400" b="1" smtClean="0">
                <a:solidFill>
                  <a:srgbClr val="000000"/>
                </a:solidFill>
              </a:rPr>
              <a:t>−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1 </a:t>
            </a:r>
            <a:r>
              <a:rPr kumimoji="1" lang="en-US" altLang="en-US" sz="2400" b="1" smtClean="0">
                <a:solidFill>
                  <a:srgbClr val="000000"/>
                </a:solidFill>
              </a:rPr>
              <a:t>−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2 </a:t>
            </a:r>
            <a:endParaRPr kumimoji="1" lang="en-US" altLang="zh-CN" sz="2400" b="1" baseline="-25000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b="1" i="1" smtClean="0">
                <a:solidFill>
                  <a:srgbClr val="000000"/>
                </a:solidFill>
              </a:rPr>
              <a:t>		a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5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= 4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1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+ 3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2 </a:t>
            </a:r>
            <a:r>
              <a:rPr kumimoji="1" lang="en-US" altLang="en-US" sz="2400" b="1" smtClean="0">
                <a:solidFill>
                  <a:srgbClr val="000000"/>
                </a:solidFill>
              </a:rPr>
              <a:t>−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3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4</a:t>
            </a:r>
            <a:endParaRPr kumimoji="1" lang="en-US" altLang="zh-CN" sz="2400" b="1" smtClean="0">
              <a:solidFill>
                <a:srgbClr val="000000"/>
              </a:solidFill>
              <a:latin typeface="楷体_GB2312" pitchFamily="49" charset="-122"/>
            </a:endParaRPr>
          </a:p>
        </p:txBody>
      </p:sp>
      <p:sp>
        <p:nvSpPr>
          <p:cNvPr id="78853" name="Rectangle 5"/>
          <p:cNvSpPr>
            <a:spLocks noChangeArrowheads="1"/>
          </p:cNvSpPr>
          <p:nvPr/>
        </p:nvSpPr>
        <p:spPr bwMode="auto">
          <a:xfrm>
            <a:off x="7262813" y="476250"/>
            <a:ext cx="503237" cy="1728788"/>
          </a:xfrm>
          <a:prstGeom prst="rect">
            <a:avLst/>
          </a:prstGeom>
          <a:noFill/>
          <a:ln w="28575">
            <a:solidFill>
              <a:srgbClr val="0000FF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78854" name="Rectangle 6"/>
          <p:cNvSpPr>
            <a:spLocks noChangeArrowheads="1"/>
          </p:cNvSpPr>
          <p:nvPr/>
        </p:nvSpPr>
        <p:spPr bwMode="auto">
          <a:xfrm>
            <a:off x="8256588" y="476250"/>
            <a:ext cx="503237" cy="1728788"/>
          </a:xfrm>
          <a:prstGeom prst="rect">
            <a:avLst/>
          </a:prstGeom>
          <a:noFill/>
          <a:ln w="28575">
            <a:solidFill>
              <a:srgbClr val="0000FF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88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88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788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88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88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788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88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88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88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88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88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88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88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88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852" grpId="0" build="p"/>
      <p:bldP spid="78853" grpId="0" bldLvl="0" animBg="1"/>
      <p:bldP spid="78854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例题_01"/>
          <p:cNvPicPr>
            <a:picLocks noChangeAspect="1"/>
          </p:cNvPicPr>
          <p:nvPr/>
        </p:nvPicPr>
        <p:blipFill>
          <a:blip r:embed="rId1"/>
          <a:srcRect l="60255" t="25676" r="27922" b="60593"/>
          <a:stretch>
            <a:fillRect/>
          </a:stretch>
        </p:blipFill>
        <p:spPr>
          <a:xfrm>
            <a:off x="1019810" y="750570"/>
            <a:ext cx="1441450" cy="941705"/>
          </a:xfrm>
          <a:prstGeom prst="rect">
            <a:avLst/>
          </a:prstGeom>
        </p:spPr>
      </p:pic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41062" name="Text Box 102"/>
          <p:cNvSpPr txBox="1"/>
          <p:nvPr/>
        </p:nvSpPr>
        <p:spPr>
          <a:xfrm>
            <a:off x="1556228" y="2037608"/>
            <a:ext cx="279400" cy="338455"/>
          </a:xfrm>
          <a:prstGeom prst="rect">
            <a:avLst/>
          </a:prstGeom>
          <a:noFill/>
          <a:ln w="9525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zh-CN" altLang="en-US" sz="2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</a:t>
            </a:r>
            <a:endParaRPr lang="zh-CN" altLang="en-US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403475" y="968375"/>
            <a:ext cx="8840470" cy="5340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全体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维向量构成的向量组记作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i="1" baseline="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求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i="1" baseline="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的一个最大无关组及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i="1" baseline="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的秩.</a:t>
            </a:r>
            <a:endParaRPr lang="zh-CN" altLang="en-US" sz="2000" dirty="0">
              <a:solidFill>
                <a:srgbClr val="660066"/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Symbol" panose="05050102010706020507" pitchFamily="18" charset="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1835628" y="1855788"/>
            <a:ext cx="7881620" cy="1706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  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我们知道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维单位坐标向量构成的向量组</a:t>
            </a:r>
            <a:endParaRPr lang="zh-CN" altLang="en-US" sz="20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E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e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e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e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是线性无关的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ymbol" panose="05050102010706020507" pitchFamily="18" charset="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831866" y="3039979"/>
            <a:ext cx="564451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又知</a:t>
            </a:r>
            <a:r>
              <a:rPr lang="en-US" altLang="zh-CN" sz="2400" b="1" dirty="0"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i="1" baseline="30000" dirty="0"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中的任意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n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1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个向量都线性相关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endParaRPr lang="zh-CN" altLang="en-US" sz="2000" dirty="0"/>
          </a:p>
        </p:txBody>
      </p:sp>
      <p:sp>
        <p:nvSpPr>
          <p:cNvPr id="12298" name="Rectangle 10"/>
          <p:cNvSpPr/>
          <p:nvPr/>
        </p:nvSpPr>
        <p:spPr>
          <a:xfrm>
            <a:off x="2497455" y="3625850"/>
            <a:ext cx="7193915" cy="36893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algn="l"/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因此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向量组</a:t>
            </a:r>
            <a:r>
              <a:rPr lang="en-US" altLang="zh-CN" sz="2400" i="1" dirty="0">
                <a:latin typeface="Times New Roman" panose="02020603050405020304" pitchFamily="18" charset="0"/>
              </a:rPr>
              <a:t>E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en-US" altLang="zh-CN" sz="2400" b="1" dirty="0">
                <a:latin typeface="Times New Roman" panose="02020603050405020304" pitchFamily="18" charset="0"/>
              </a:rPr>
              <a:t>R</a:t>
            </a:r>
            <a:r>
              <a:rPr lang="en-US" altLang="zh-CN" sz="2400" i="1" baseline="30000" dirty="0">
                <a:latin typeface="Times New Roman" panose="02020603050405020304" pitchFamily="18" charset="0"/>
              </a:rPr>
              <a:t>n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的一个最大无关组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且</a:t>
            </a:r>
            <a:r>
              <a:rPr lang="en-US" altLang="zh-CN" sz="2400" b="1" dirty="0">
                <a:latin typeface="Times New Roman" panose="02020603050405020304" pitchFamily="18" charset="0"/>
              </a:rPr>
              <a:t>R</a:t>
            </a:r>
            <a:r>
              <a:rPr lang="en-US" altLang="zh-CN" sz="2400" i="1" baseline="30000" dirty="0">
                <a:latin typeface="Times New Roman" panose="02020603050405020304" pitchFamily="18" charset="0"/>
              </a:rPr>
              <a:t>n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的秩等于</a:t>
            </a:r>
            <a:r>
              <a:rPr lang="en-US" altLang="zh-CN" sz="2400" i="1" dirty="0">
                <a:latin typeface="Times New Roman" panose="02020603050405020304" pitchFamily="18" charset="0"/>
              </a:rPr>
              <a:t>n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r>
              <a:rPr lang="en-US" altLang="zh-CN" sz="2400" dirty="0">
                <a:latin typeface="Times New Roman" panose="02020603050405020304" pitchFamily="18" charset="0"/>
              </a:rPr>
              <a:t> </a:t>
            </a:r>
            <a:endParaRPr lang="en-US" altLang="zh-CN" sz="2400" dirty="0">
              <a:latin typeface="Times New Roman" panose="02020603050405020304" pitchFamily="18" charset="0"/>
            </a:endParaRPr>
          </a:p>
        </p:txBody>
      </p:sp>
      <p:sp>
        <p:nvSpPr>
          <p:cNvPr id="12300" name="Text Box 12"/>
          <p:cNvSpPr txBox="1"/>
          <p:nvPr/>
        </p:nvSpPr>
        <p:spPr>
          <a:xfrm>
            <a:off x="2497455" y="4121150"/>
            <a:ext cx="8686800" cy="707390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pPr algn="just"/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显然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</a:rPr>
              <a:t>R</a:t>
            </a:r>
            <a:r>
              <a:rPr lang="en-US" altLang="zh-CN" sz="2400" i="1" baseline="30000" dirty="0">
                <a:latin typeface="Times New Roman" panose="02020603050405020304" pitchFamily="18" charset="0"/>
              </a:rPr>
              <a:t>n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的最大无关组很多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任何</a:t>
            </a:r>
            <a:r>
              <a:rPr lang="en-US" altLang="zh-CN" sz="2400" i="1" dirty="0">
                <a:latin typeface="Times New Roman" panose="02020603050405020304" pitchFamily="18" charset="0"/>
              </a:rPr>
              <a:t>n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个线性无关的</a:t>
            </a:r>
            <a:r>
              <a:rPr lang="en-US" altLang="zh-CN" sz="2400" i="1" dirty="0">
                <a:latin typeface="Times New Roman" panose="02020603050405020304" pitchFamily="18" charset="0"/>
              </a:rPr>
              <a:t>n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维向量都是</a:t>
            </a:r>
            <a:r>
              <a:rPr lang="en-US" altLang="zh-CN" sz="2400" b="1" dirty="0">
                <a:latin typeface="Times New Roman" panose="02020603050405020304" pitchFamily="18" charset="0"/>
              </a:rPr>
              <a:t>R</a:t>
            </a:r>
            <a:r>
              <a:rPr lang="en-US" altLang="zh-CN" sz="2400" i="1" baseline="30000" dirty="0">
                <a:latin typeface="Times New Roman" panose="02020603050405020304" pitchFamily="18" charset="0"/>
              </a:rPr>
              <a:t>n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的最大无关组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</a:t>
            </a:r>
            <a:r>
              <a:rPr lang="zh-CN" altLang="en-US" sz="2000" dirty="0">
                <a:latin typeface="Times New Roman" panose="02020603050405020304" pitchFamily="18" charset="0"/>
              </a:rPr>
              <a:t> </a:t>
            </a:r>
            <a:endParaRPr lang="zh-CN" altLang="en-US" sz="200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1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22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23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62" grpId="0"/>
      <p:bldP spid="41062" grpId="1"/>
      <p:bldP spid="14" grpId="0"/>
      <p:bldP spid="14" grpId="1"/>
      <p:bldP spid="2" grpId="0"/>
      <p:bldP spid="2" grpId="1"/>
      <p:bldP spid="12298" grpId="0" build="p"/>
      <p:bldP spid="12300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58381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4749166" cy="536575"/>
            <a:chOff x="6462443" y="604011"/>
            <a:chExt cx="4387990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4387989" cy="536575"/>
              <a:chOff x="6816659" y="604011"/>
              <a:chExt cx="4387989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4387989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3774879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kumimoji="0" lang="zh-CN" altLang="en-US" sz="2400" b="1" dirty="0">
                    <a:solidFill>
                      <a:srgbClr val="A556E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推论(最大无关组的等价定义)</a:t>
                </a:r>
                <a:endParaRPr kumimoji="0" lang="zh-CN" altLang="en-US" sz="2400" b="1" dirty="0">
                  <a:solidFill>
                    <a:srgbClr val="A556E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943610"/>
            <a:ext cx="10104120" cy="177228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设向量组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0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是向量组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的一个部分组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且满足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 (1)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0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线性无关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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 (2)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的任一向量都能由向量组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0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,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那么向量组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0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便是向量组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的一个最大无关组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kumimoji="1"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9" name="Rectangle 31"/>
          <p:cNvSpPr>
            <a:spLocks noChangeArrowheads="1"/>
          </p:cNvSpPr>
          <p:nvPr/>
        </p:nvSpPr>
        <p:spPr bwMode="auto">
          <a:xfrm>
            <a:off x="1023620" y="2708910"/>
            <a:ext cx="981710" cy="44259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1pPr>
            <a:lvl2pPr marL="4572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2pPr>
            <a:lvl3pPr marL="9144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3pPr>
            <a:lvl4pPr marL="13716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4pPr>
            <a:lvl5pPr marL="18288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9pPr>
          </a:lstStyle>
          <a:p>
            <a:pPr indent="609600" algn="l">
              <a:buFont typeface="Wingdings" panose="05000000000000000000" pitchFamily="2" charset="2"/>
              <a:buNone/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b="1" dirty="0">
                <a:solidFill>
                  <a:srgbClr val="FF0000"/>
                </a:solidFill>
                <a:sym typeface="+mn-ea"/>
              </a:rPr>
              <a:t>证</a:t>
            </a:r>
            <a:endParaRPr lang="zh-CN" altLang="en-US" sz="2400" b="1" dirty="0">
              <a:solidFill>
                <a:srgbClr val="FF0000"/>
              </a:solidFill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23620" y="2661285"/>
            <a:ext cx="10102850" cy="27495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9144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300" checksum="2447643177"/>
                </a:ext>
              </a:extLst>
            </a:pP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只要证向量组</a:t>
            </a:r>
            <a:r>
              <a:rPr kumimoji="1" lang="zh-CN" altLang="en-US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中任意</a:t>
            </a:r>
            <a:r>
              <a:rPr kumimoji="1" lang="zh-CN" altLang="en-US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1个向量线性相关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latin typeface="Times New Roman" panose="02020603050405020304" pitchFamily="18" charset="0"/>
                <a:sym typeface="+mn-ea"/>
              </a:rPr>
              <a:t> </a:t>
            </a:r>
            <a:endParaRPr lang="zh-CN" altLang="en-US" sz="2400" dirty="0">
              <a:latin typeface="Times New Roman" panose="02020603050405020304" pitchFamily="18" charset="0"/>
            </a:endParaRPr>
          </a:p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设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是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中任意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个向量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由条件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(2)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知这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个向量能由向量组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0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所以有</a:t>
            </a:r>
            <a:endParaRPr lang="zh-CN" altLang="en-US" sz="24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≤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从而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个向量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线性相关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</a:endParaRPr>
          </a:p>
          <a:p>
            <a:pPr indent="60960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因此向量组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0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是向量组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的一个最大无关组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kumimoji="1"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0" name="PA-102231"/>
          <p:cNvSpPr/>
          <p:nvPr>
            <p:custDataLst>
              <p:tags r:id="rId3"/>
            </p:custDataLst>
          </p:nvPr>
        </p:nvSpPr>
        <p:spPr>
          <a:xfrm>
            <a:off x="1000125" y="5650865"/>
            <a:ext cx="10154920" cy="660400"/>
          </a:xfrm>
          <a:prstGeom prst="rect">
            <a:avLst/>
          </a:prstGeom>
          <a:solidFill>
            <a:schemeClr val="bg1"/>
          </a:solidFill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646ED2"/>
                </a:gs>
                <a:gs pos="83000">
                  <a:srgbClr val="8E72C3"/>
                </a:gs>
                <a:gs pos="100000">
                  <a:srgbClr val="B882D6"/>
                </a:gs>
              </a:gsLst>
              <a:lin ang="21000000" scaled="0"/>
            </a:gradFill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136015" y="5401310"/>
            <a:ext cx="1052830" cy="516255"/>
            <a:chOff x="485926" y="4500767"/>
            <a:chExt cx="1030851" cy="454822"/>
          </a:xfrm>
        </p:grpSpPr>
        <p:sp>
          <p:nvSpPr>
            <p:cNvPr id="12" name="PA-102231"/>
            <p:cNvSpPr/>
            <p:nvPr>
              <p:custDataLst>
                <p:tags r:id="rId4"/>
              </p:custDataLst>
            </p:nvPr>
          </p:nvSpPr>
          <p:spPr>
            <a:xfrm>
              <a:off x="485926" y="4500767"/>
              <a:ext cx="1030851" cy="454822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  <p:sp>
          <p:nvSpPr>
            <p:cNvPr id="13" name="Rectangle 167"/>
            <p:cNvSpPr>
              <a:spLocks noChangeArrowheads="1"/>
            </p:cNvSpPr>
            <p:nvPr/>
          </p:nvSpPr>
          <p:spPr bwMode="auto">
            <a:xfrm>
              <a:off x="817937" y="4565662"/>
              <a:ext cx="366829" cy="32503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注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4" name="Text Box 20"/>
          <p:cNvSpPr txBox="1"/>
          <p:nvPr/>
        </p:nvSpPr>
        <p:spPr>
          <a:xfrm>
            <a:off x="2357755" y="5628005"/>
            <a:ext cx="7439660" cy="55372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indent="457200" fontAlgn="auto">
              <a:lnSpc>
                <a:spcPct val="150000"/>
              </a:lnSpc>
            </a:pP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今后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向量组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latin typeface="Times New Roman" panose="02020603050405020304" pitchFamily="18" charset="0"/>
                <a:sym typeface="+mn-ea"/>
              </a:rPr>
              <a:t>m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的秩</a:t>
            </a:r>
            <a:r>
              <a:rPr lang="en-US" altLang="zh-CN" sz="2200" i="1" dirty="0"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200" i="1" baseline="-30000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也记为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3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3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3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10398" grpId="1"/>
      <p:bldP spid="9" grpId="0" bldLvl="0" animBg="1"/>
      <p:bldP spid="9" grpId="1" animBg="1"/>
      <p:bldP spid="10" grpId="0" bldLvl="0" animBg="1"/>
      <p:bldP spid="10" grpId="1" animBg="1"/>
      <p:bldP spid="14" grpId="0"/>
      <p:bldP spid="14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58381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5135246" cy="536575"/>
            <a:chOff x="6462443" y="604011"/>
            <a:chExt cx="4744708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4744707" cy="536575"/>
              <a:chOff x="6816659" y="604011"/>
              <a:chExt cx="4744707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4744707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4354547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kumimoji="0" lang="zh-CN" altLang="en-US" sz="2400" b="1" dirty="0">
                    <a:solidFill>
                      <a:srgbClr val="A556E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改用向量组的秩陈述的几个定理</a:t>
                </a:r>
                <a:endParaRPr kumimoji="0" lang="zh-CN" altLang="en-US" sz="2400" b="1" dirty="0">
                  <a:solidFill>
                    <a:srgbClr val="A556E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981710"/>
            <a:ext cx="10104120" cy="177228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(1)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能由向量组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线性表示的充分必要条件是</a:t>
            </a:r>
            <a:endParaRPr lang="zh-CN" altLang="en-US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(2)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向量组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l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能由向量组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线性表示的充分必要条件是</a:t>
            </a:r>
            <a:endParaRPr lang="zh-CN" altLang="en-US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l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3" name="PA-102231"/>
          <p:cNvSpPr/>
          <p:nvPr>
            <p:custDataLst>
              <p:tags r:id="rId3"/>
            </p:custDataLst>
          </p:nvPr>
        </p:nvSpPr>
        <p:spPr>
          <a:xfrm>
            <a:off x="1000125" y="4462780"/>
            <a:ext cx="10154920" cy="1848485"/>
          </a:xfrm>
          <a:prstGeom prst="rect">
            <a:avLst/>
          </a:prstGeom>
          <a:solidFill>
            <a:schemeClr val="bg1"/>
          </a:solidFill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646ED2"/>
                </a:gs>
                <a:gs pos="83000">
                  <a:srgbClr val="8E72C3"/>
                </a:gs>
                <a:gs pos="100000">
                  <a:srgbClr val="B882D6"/>
                </a:gs>
              </a:gsLst>
              <a:lin ang="21000000" scaled="0"/>
            </a:gradFill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8" name="Text Box 20"/>
          <p:cNvSpPr txBox="1"/>
          <p:nvPr/>
        </p:nvSpPr>
        <p:spPr>
          <a:xfrm>
            <a:off x="1910080" y="4606925"/>
            <a:ext cx="8666480" cy="1548309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just" fontAlgn="auto">
              <a:lnSpc>
                <a:spcPct val="150000"/>
              </a:lnSpc>
            </a:pPr>
            <a:r>
              <a:rPr lang="en-US" altLang="zh-CN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 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设向量组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latin typeface="Times New Roman" panose="02020603050405020304" pitchFamily="18" charset="0"/>
                <a:sym typeface="+mn-ea"/>
              </a:rPr>
              <a:t>m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构成矩阵</a:t>
            </a:r>
            <a:r>
              <a:rPr lang="en-US" altLang="zh-CN" sz="22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200" dirty="0"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200" dirty="0"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2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200" baseline="-30000" dirty="0"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2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2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2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200" baseline="-30000" dirty="0"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2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2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200" dirty="0"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2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2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200" i="1" baseline="-30000" dirty="0"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200" dirty="0"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2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2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则有</a:t>
            </a:r>
            <a:endParaRPr lang="zh-CN" altLang="en-US" sz="22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 fontAlgn="auto">
              <a:lnSpc>
                <a:spcPct val="150000"/>
              </a:lnSpc>
            </a:pPr>
            <a:r>
              <a:rPr lang="en-US" altLang="zh-CN" sz="22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2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2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2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2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2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2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2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2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2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2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2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2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2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2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2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2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2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2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2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2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2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2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2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endParaRPr lang="en-US" altLang="zh-CN" sz="22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ctr" fontAlgn="auto">
              <a:lnSpc>
                <a:spcPct val="150000"/>
              </a:lnSpc>
            </a:pP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今后记号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)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既可理解为矩阵的秩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也可理解成向量组的秩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2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136015" y="4210685"/>
            <a:ext cx="2042795" cy="516255"/>
            <a:chOff x="485926" y="4500767"/>
            <a:chExt cx="2000150" cy="454822"/>
          </a:xfrm>
        </p:grpSpPr>
        <p:sp>
          <p:nvSpPr>
            <p:cNvPr id="25" name="PA-102231"/>
            <p:cNvSpPr/>
            <p:nvPr>
              <p:custDataLst>
                <p:tags r:id="rId4"/>
              </p:custDataLst>
            </p:nvPr>
          </p:nvSpPr>
          <p:spPr>
            <a:xfrm>
              <a:off x="485926" y="4500767"/>
              <a:ext cx="2000150" cy="454822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  <p:sp>
          <p:nvSpPr>
            <p:cNvPr id="10" name="Rectangle 167"/>
            <p:cNvSpPr>
              <a:spLocks noChangeArrowheads="1"/>
            </p:cNvSpPr>
            <p:nvPr/>
          </p:nvSpPr>
          <p:spPr bwMode="auto">
            <a:xfrm>
              <a:off x="962925" y="4556888"/>
              <a:ext cx="1522853" cy="32503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提    示     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0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03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03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03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10398" grpId="1"/>
      <p:bldP spid="3" grpId="0" animBg="1"/>
      <p:bldP spid="3" grpId="1" animBg="1"/>
      <p:bldP spid="8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434935" y="2244225"/>
            <a:ext cx="125158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第四章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505907" y="3115196"/>
            <a:ext cx="710963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向量组的线性相关性</a:t>
            </a:r>
            <a:endParaRPr lang="zh-CN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126902" y="2505835"/>
            <a:ext cx="7867650" cy="0"/>
            <a:chOff x="2152650" y="2505835"/>
            <a:chExt cx="7867650" cy="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6832600" y="2505835"/>
              <a:ext cx="3187700" cy="0"/>
            </a:xfrm>
            <a:prstGeom prst="line">
              <a:avLst/>
            </a:prstGeom>
            <a:ln>
              <a:solidFill>
                <a:schemeClr val="bg1"/>
              </a:solidFill>
              <a:tailEnd type="diamon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2152650" y="2505835"/>
              <a:ext cx="3301335" cy="0"/>
            </a:xfrm>
            <a:prstGeom prst="line">
              <a:avLst/>
            </a:prstGeom>
            <a:ln>
              <a:solidFill>
                <a:schemeClr val="bg1"/>
              </a:solidFill>
              <a:headEnd type="diamon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58381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5135246" cy="536575"/>
            <a:chOff x="6462443" y="604011"/>
            <a:chExt cx="4744708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4744707" cy="536575"/>
              <a:chOff x="6816659" y="604011"/>
              <a:chExt cx="4744707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4744707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4354547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kumimoji="0" lang="zh-CN" altLang="en-US" sz="2400" b="1" dirty="0">
                    <a:solidFill>
                      <a:srgbClr val="A556E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改用向量组的秩陈述的几个定理</a:t>
                </a:r>
                <a:endParaRPr kumimoji="0" lang="zh-CN" altLang="en-US" sz="2400" b="1" dirty="0">
                  <a:solidFill>
                    <a:srgbClr val="A556E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981710"/>
            <a:ext cx="10104120" cy="354457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(1)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能由向量组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线性表示的充分必要条件是</a:t>
            </a:r>
            <a:endParaRPr lang="zh-CN" altLang="en-US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(2)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向量组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l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能由向量组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线性表示的充分必要条件是</a:t>
            </a:r>
            <a:endParaRPr lang="zh-CN" altLang="en-US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l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(3)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若向量组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l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能由向量组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               </a:t>
            </a:r>
            <a:endParaRPr lang="zh-CN" altLang="en-US" sz="2000" dirty="0">
              <a:solidFill>
                <a:srgbClr val="44546A"/>
              </a:solidFill>
              <a:latin typeface="Times New Roman" panose="02020603050405020304" pitchFamily="18" charset="0"/>
              <a:sym typeface="+mn-ea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l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zh-CN" altLang="en-US" sz="2400" dirty="0">
                <a:solidFill>
                  <a:srgbClr val="660066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≤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(4)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向量组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线性相关的充分必要条件是</a:t>
            </a:r>
            <a:endParaRPr lang="zh-CN" altLang="en-US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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3" name="PA-102231"/>
          <p:cNvSpPr/>
          <p:nvPr>
            <p:custDataLst>
              <p:tags r:id="rId3"/>
            </p:custDataLst>
          </p:nvPr>
        </p:nvSpPr>
        <p:spPr>
          <a:xfrm>
            <a:off x="1000125" y="4884420"/>
            <a:ext cx="10154920" cy="1426845"/>
          </a:xfrm>
          <a:prstGeom prst="rect">
            <a:avLst/>
          </a:prstGeom>
          <a:solidFill>
            <a:schemeClr val="bg1"/>
          </a:solidFill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646ED2"/>
                </a:gs>
                <a:gs pos="83000">
                  <a:srgbClr val="8E72C3"/>
                </a:gs>
                <a:gs pos="100000">
                  <a:srgbClr val="B882D6"/>
                </a:gs>
              </a:gsLst>
              <a:lin ang="21000000" scaled="0"/>
            </a:gradFill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8" name="Text Box 20"/>
          <p:cNvSpPr txBox="1"/>
          <p:nvPr/>
        </p:nvSpPr>
        <p:spPr>
          <a:xfrm>
            <a:off x="2659063" y="5090160"/>
            <a:ext cx="6837045" cy="101536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indent="558800" algn="just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1956455923"/>
                </a:ext>
              </a:extLst>
            </a:pPr>
            <a:r>
              <a:rPr lang="zh-CN" alt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在定理</a:t>
            </a:r>
            <a:r>
              <a:rPr lang="en-US" altLang="zh-CN" sz="2200" dirty="0">
                <a:latin typeface="Times New Roman" panose="02020603050405020304" pitchFamily="18" charset="0"/>
                <a:sym typeface="+mn-ea"/>
              </a:rPr>
              <a:t>(1)</a:t>
            </a:r>
            <a:r>
              <a:rPr lang="zh-CN" altLang="en-US" sz="2200" dirty="0">
                <a:latin typeface="Times New Roman" panose="02020603050405020304" pitchFamily="18" charset="0"/>
                <a:sym typeface="+mn-ea"/>
              </a:rPr>
              <a:t>、</a:t>
            </a:r>
            <a:r>
              <a:rPr lang="en-US" altLang="zh-CN" sz="2200" dirty="0">
                <a:latin typeface="Times New Roman" panose="02020603050405020304" pitchFamily="18" charset="0"/>
                <a:sym typeface="+mn-ea"/>
              </a:rPr>
              <a:t>(2)</a:t>
            </a:r>
            <a:r>
              <a:rPr lang="zh-CN" altLang="en-US" sz="2200" dirty="0">
                <a:latin typeface="Times New Roman" panose="02020603050405020304" pitchFamily="18" charset="0"/>
                <a:sym typeface="+mn-ea"/>
              </a:rPr>
              <a:t>、</a:t>
            </a:r>
            <a:r>
              <a:rPr lang="en-US" altLang="zh-CN" sz="2200" dirty="0">
                <a:latin typeface="Times New Roman" panose="02020603050405020304" pitchFamily="18" charset="0"/>
                <a:sym typeface="+mn-ea"/>
              </a:rPr>
              <a:t>(3)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中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向量组只含有限个向量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endParaRPr lang="zh-CN" altLang="en-US" sz="2200" dirty="0">
              <a:latin typeface="Times New Roman" panose="02020603050405020304" pitchFamily="18" charset="0"/>
              <a:ea typeface="华文中宋" panose="02010600040101010101" pitchFamily="2" charset="-122"/>
              <a:sym typeface="+mn-ea"/>
            </a:endParaRPr>
          </a:p>
          <a:p>
            <a:pPr indent="558800" algn="just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1956455923"/>
                </a:ext>
              </a:extLst>
            </a:pP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事实上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 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我们可以把有限个向量换成无限个向量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2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136015" y="4629785"/>
            <a:ext cx="2042795" cy="516255"/>
            <a:chOff x="485926" y="4500767"/>
            <a:chExt cx="2000150" cy="454822"/>
          </a:xfrm>
        </p:grpSpPr>
        <p:sp>
          <p:nvSpPr>
            <p:cNvPr id="25" name="PA-102231"/>
            <p:cNvSpPr/>
            <p:nvPr>
              <p:custDataLst>
                <p:tags r:id="rId4"/>
              </p:custDataLst>
            </p:nvPr>
          </p:nvSpPr>
          <p:spPr>
            <a:xfrm>
              <a:off x="485926" y="4500767"/>
              <a:ext cx="2000150" cy="454822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  <p:sp>
          <p:nvSpPr>
            <p:cNvPr id="10" name="Rectangle 167"/>
            <p:cNvSpPr>
              <a:spLocks noChangeArrowheads="1"/>
            </p:cNvSpPr>
            <p:nvPr/>
          </p:nvSpPr>
          <p:spPr bwMode="auto">
            <a:xfrm>
              <a:off x="962925" y="4556888"/>
              <a:ext cx="1522853" cy="32503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提    示     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3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3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3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3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  <p:bldP spid="10398" grpId="1"/>
      <p:bldP spid="3" grpId="0" bldLvl="0" animBg="1"/>
      <p:bldP spid="3" grpId="1" animBg="1"/>
      <p:bldP spid="8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58381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5135246" cy="536575"/>
            <a:chOff x="6462443" y="604011"/>
            <a:chExt cx="4744708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4744707" cy="536575"/>
              <a:chOff x="6816659" y="604011"/>
              <a:chExt cx="4744707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4744707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4354547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kumimoji="0" lang="zh-CN" altLang="en-US" sz="2400" b="1" dirty="0">
                    <a:solidFill>
                      <a:srgbClr val="A556E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改用向量组的秩陈述的几个定理</a:t>
                </a:r>
                <a:endParaRPr kumimoji="0" lang="zh-CN" altLang="en-US" sz="2400" b="1" dirty="0">
                  <a:solidFill>
                    <a:srgbClr val="A556E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981710"/>
            <a:ext cx="10104120" cy="354457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(1)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能由向量组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线性表示的充分必要条件是</a:t>
            </a:r>
            <a:endParaRPr lang="zh-CN" altLang="en-US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(2)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向量组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l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能由向量组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线性表示的充分必要条件是</a:t>
            </a:r>
            <a:endParaRPr lang="zh-CN" altLang="en-US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l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(3)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若向量组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l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能由向量组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               </a:t>
            </a:r>
            <a:endParaRPr lang="zh-CN" altLang="en-US" sz="2000" dirty="0">
              <a:solidFill>
                <a:srgbClr val="44546A"/>
              </a:solidFill>
              <a:latin typeface="Times New Roman" panose="02020603050405020304" pitchFamily="18" charset="0"/>
              <a:sym typeface="+mn-ea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l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zh-CN" altLang="en-US" sz="2400" dirty="0">
                <a:solidFill>
                  <a:srgbClr val="660066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≤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(4)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向量组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线性相关的充分必要条件是</a:t>
            </a:r>
            <a:endParaRPr lang="zh-CN" altLang="en-US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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3" name="PA-102231"/>
          <p:cNvSpPr/>
          <p:nvPr>
            <p:custDataLst>
              <p:tags r:id="rId3"/>
            </p:custDataLst>
          </p:nvPr>
        </p:nvSpPr>
        <p:spPr>
          <a:xfrm>
            <a:off x="1000125" y="4884420"/>
            <a:ext cx="10154920" cy="1426845"/>
          </a:xfrm>
          <a:prstGeom prst="rect">
            <a:avLst/>
          </a:prstGeom>
          <a:solidFill>
            <a:schemeClr val="bg1"/>
          </a:solidFill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646ED2"/>
                </a:gs>
                <a:gs pos="83000">
                  <a:srgbClr val="8E72C3"/>
                </a:gs>
                <a:gs pos="100000">
                  <a:srgbClr val="B882D6"/>
                </a:gs>
              </a:gsLst>
              <a:lin ang="21000000" scaled="0"/>
            </a:gradFill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8" name="Text Box 20"/>
          <p:cNvSpPr txBox="1"/>
          <p:nvPr/>
        </p:nvSpPr>
        <p:spPr>
          <a:xfrm>
            <a:off x="2339975" y="5066983"/>
            <a:ext cx="7475220" cy="991746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indent="457200" algn="just" fontAlgn="auto">
              <a:lnSpc>
                <a:spcPct val="150000"/>
              </a:lnSpc>
            </a:pP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例如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 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把有限个向量换成无限个向量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 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定理</a:t>
            </a:r>
            <a:r>
              <a:rPr lang="en-US" altLang="zh-CN" sz="2200" dirty="0">
                <a:latin typeface="Times New Roman" panose="02020603050405020304" pitchFamily="18" charset="0"/>
                <a:sym typeface="+mn-ea"/>
              </a:rPr>
              <a:t>(3)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可叙述为</a:t>
            </a:r>
            <a:endParaRPr lang="zh-CN" altLang="en-US" sz="2200" dirty="0">
              <a:latin typeface="Times New Roman" panose="02020603050405020304" pitchFamily="18" charset="0"/>
            </a:endParaRPr>
          </a:p>
          <a:p>
            <a:pPr indent="558800" algn="just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1956455923"/>
                </a:ext>
              </a:extLst>
            </a:pPr>
            <a:r>
              <a:rPr lang="en-US" altLang="zh-CN" sz="2200" dirty="0">
                <a:latin typeface="Times New Roman" panose="02020603050405020304" pitchFamily="18" charset="0"/>
                <a:sym typeface="+mn-ea"/>
              </a:rPr>
              <a:t>(3)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若向量组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B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能由向量组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i="1" baseline="-30000" dirty="0">
                <a:latin typeface="Times New Roman" panose="02020603050405020304" pitchFamily="18" charset="0"/>
                <a:sym typeface="+mn-ea"/>
              </a:rPr>
              <a:t>B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≤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i="1" baseline="-30000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136015" y="4629785"/>
            <a:ext cx="1051200" cy="516255"/>
            <a:chOff x="485926" y="4500767"/>
            <a:chExt cx="1029255" cy="454822"/>
          </a:xfrm>
        </p:grpSpPr>
        <p:sp>
          <p:nvSpPr>
            <p:cNvPr id="25" name="PA-102231"/>
            <p:cNvSpPr/>
            <p:nvPr>
              <p:custDataLst>
                <p:tags r:id="rId4"/>
              </p:custDataLst>
            </p:nvPr>
          </p:nvSpPr>
          <p:spPr>
            <a:xfrm>
              <a:off x="485926" y="4500767"/>
              <a:ext cx="1029255" cy="454822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  <p:sp>
          <p:nvSpPr>
            <p:cNvPr id="10" name="Rectangle 167"/>
            <p:cNvSpPr>
              <a:spLocks noChangeArrowheads="1"/>
            </p:cNvSpPr>
            <p:nvPr/>
          </p:nvSpPr>
          <p:spPr bwMode="auto">
            <a:xfrm>
              <a:off x="829574" y="4565662"/>
              <a:ext cx="341959" cy="32503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注   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  <p:bldP spid="10398" grpId="1"/>
      <p:bldP spid="3" grpId="1" animBg="1"/>
      <p:bldP spid="8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077210" y="358775"/>
            <a:ext cx="8042910" cy="9398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求矩阵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的列向量组的一个最大无关组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并把不属于最大无关组的列向量用最大无关组线性表示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其中</a:t>
            </a:r>
            <a:endParaRPr lang="zh-CN" altLang="en-US" sz="2000" dirty="0">
              <a:solidFill>
                <a:srgbClr val="660066"/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6140450" y="2909570"/>
            <a:ext cx="5165725" cy="35267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1049020" y="2909570"/>
            <a:ext cx="5081905" cy="35267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8144" name="Text Box 16"/>
          <p:cNvSpPr txBox="1"/>
          <p:nvPr/>
        </p:nvSpPr>
        <p:spPr>
          <a:xfrm>
            <a:off x="1264920" y="3062605"/>
            <a:ext cx="300990" cy="33845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解</a:t>
            </a:r>
            <a:endParaRPr lang="zh-CN" altLang="en-US" sz="2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8145" name="Rectangle 17"/>
          <p:cNvSpPr/>
          <p:nvPr/>
        </p:nvSpPr>
        <p:spPr>
          <a:xfrm>
            <a:off x="1641475" y="3009265"/>
            <a:ext cx="4292600" cy="777240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对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施行初等行变换变为行最简形矩阵</a:t>
            </a:r>
            <a:endParaRPr kumimoji="1" lang="zh-CN" altLang="en-US" sz="2200" dirty="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pitchFamily="2" charset="-122"/>
            </a:endParaRPr>
          </a:p>
        </p:txBody>
      </p:sp>
      <p:sp>
        <p:nvSpPr>
          <p:cNvPr id="12295" name="Text Box 7"/>
          <p:cNvSpPr txBox="1"/>
          <p:nvPr/>
        </p:nvSpPr>
        <p:spPr>
          <a:xfrm>
            <a:off x="6324600" y="2952115"/>
            <a:ext cx="4514850" cy="143827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因为在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的行最简形矩阵中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 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三个非零行的首非零元在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1, 2, 4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列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 故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4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为列向量组的一个最大无关组</a:t>
            </a:r>
            <a:r>
              <a:rPr kumimoji="1" lang="zh-CN" altLang="en-US" sz="24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6130675" y="2992642"/>
            <a:ext cx="0" cy="3342005"/>
          </a:xfrm>
          <a:prstGeom prst="line">
            <a:avLst/>
          </a:prstGeom>
          <a:ln w="38100">
            <a:solidFill>
              <a:srgbClr val="B882D6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例题_01"/>
          <p:cNvPicPr>
            <a:picLocks noChangeAspect="1"/>
          </p:cNvPicPr>
          <p:nvPr/>
        </p:nvPicPr>
        <p:blipFill>
          <a:blip r:embed="rId1"/>
          <a:srcRect l="77391" t="26250" r="7568" b="60731"/>
          <a:stretch>
            <a:fillRect/>
          </a:stretch>
        </p:blipFill>
        <p:spPr>
          <a:xfrm>
            <a:off x="1019810" y="421640"/>
            <a:ext cx="1833880" cy="892810"/>
          </a:xfrm>
          <a:prstGeom prst="rect">
            <a:avLst/>
          </a:prstGeom>
        </p:spPr>
      </p:pic>
      <p:sp>
        <p:nvSpPr>
          <p:cNvPr id="20491" name="Text Box 11"/>
          <p:cNvSpPr txBox="1"/>
          <p:nvPr/>
        </p:nvSpPr>
        <p:spPr>
          <a:xfrm>
            <a:off x="1641475" y="5039360"/>
            <a:ext cx="4267200" cy="1041632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pPr algn="just">
              <a:lnSpc>
                <a:spcPct val="150000"/>
              </a:lnSpc>
            </a:pP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可见</a:t>
            </a:r>
            <a:r>
              <a:rPr lang="en-US" altLang="zh-CN" sz="2400" i="1" dirty="0">
                <a:latin typeface="Times New Roman" panose="02020603050405020304" pitchFamily="18" charset="0"/>
              </a:rPr>
              <a:t>R</a:t>
            </a:r>
            <a:r>
              <a:rPr lang="en-US" altLang="zh-CN" sz="2400" dirty="0">
                <a:latin typeface="Times New Roman" panose="02020603050405020304" pitchFamily="18" charset="0"/>
              </a:rPr>
              <a:t>(</a:t>
            </a:r>
            <a:r>
              <a:rPr lang="en-US" altLang="zh-CN" sz="2400" b="1" i="1" dirty="0">
                <a:latin typeface="Times New Roman" panose="02020603050405020304" pitchFamily="18" charset="0"/>
              </a:rPr>
              <a:t>A</a:t>
            </a:r>
            <a:r>
              <a:rPr lang="en-US" altLang="zh-CN" sz="2400" dirty="0">
                <a:latin typeface="Times New Roman" panose="02020603050405020304" pitchFamily="18" charset="0"/>
              </a:rPr>
              <a:t>)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latin typeface="Times New Roman" panose="02020603050405020304" pitchFamily="18" charset="0"/>
              </a:rPr>
              <a:t>3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 故列向量组的最大无关组含</a:t>
            </a:r>
            <a:r>
              <a:rPr lang="en-US" altLang="zh-CN" sz="2400" dirty="0">
                <a:latin typeface="Times New Roman" panose="02020603050405020304" pitchFamily="18" charset="0"/>
              </a:rPr>
              <a:t>3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个向量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kumimoji="1" lang="zh-CN" altLang="en-US" sz="2200" dirty="0">
              <a:uFillTx/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299200" y="4914900"/>
            <a:ext cx="1377950" cy="42989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这是因为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ymbol" panose="05050102010706020507" pitchFamily="18" charset="2"/>
              </a:rPr>
              <a:t></a:t>
            </a:r>
            <a:endParaRPr lang="zh-CN" altLang="en-US" sz="2200" dirty="0">
              <a:solidFill>
                <a:srgbClr val="6600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Symbol" panose="05050102010706020507" pitchFamily="18" charset="2"/>
            </a:endParaRPr>
          </a:p>
        </p:txBody>
      </p:sp>
      <p:pic>
        <p:nvPicPr>
          <p:cNvPr id="20504" name="Picture 24"/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660066"/>
              </a:clrTo>
            </a:clrChange>
          </a:blip>
          <a:srcRect t="6667" r="68756" b="6667"/>
          <a:stretch>
            <a:fillRect/>
          </a:stretch>
        </p:blipFill>
        <p:spPr>
          <a:xfrm>
            <a:off x="7624445" y="4408805"/>
            <a:ext cx="3505200" cy="14859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" name="文本框 8"/>
          <p:cNvSpPr txBox="1"/>
          <p:nvPr/>
        </p:nvSpPr>
        <p:spPr>
          <a:xfrm>
            <a:off x="6248400" y="5843270"/>
            <a:ext cx="4895850" cy="46037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知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4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3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latin typeface="Times New Roman" panose="02020603050405020304" pitchFamily="18" charset="0"/>
                <a:sym typeface="+mn-ea"/>
              </a:rPr>
              <a:t> 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故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4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线性无关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000"/>
          </a:p>
        </p:txBody>
      </p:sp>
      <p:grpSp>
        <p:nvGrpSpPr>
          <p:cNvPr id="7" name="组合 6"/>
          <p:cNvGrpSpPr/>
          <p:nvPr/>
        </p:nvGrpSpPr>
        <p:grpSpPr>
          <a:xfrm>
            <a:off x="4802547" y="1298575"/>
            <a:ext cx="2987632" cy="1478280"/>
            <a:chOff x="4802547" y="1298575"/>
            <a:chExt cx="2987632" cy="1478280"/>
          </a:xfrm>
        </p:grpSpPr>
        <p:pic>
          <p:nvPicPr>
            <p:cNvPr id="13326" name="Picture 15"/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4596" t="7704" r="72830" b="6074"/>
            <a:stretch>
              <a:fillRect/>
            </a:stretch>
          </p:blipFill>
          <p:spPr>
            <a:xfrm>
              <a:off x="5257800" y="1298575"/>
              <a:ext cx="2532379" cy="147828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" name="Text Box 145"/>
            <p:cNvSpPr txBox="1">
              <a:spLocks noChangeArrowheads="1"/>
            </p:cNvSpPr>
            <p:nvPr/>
          </p:nvSpPr>
          <p:spPr bwMode="auto">
            <a:xfrm>
              <a:off x="4802547" y="1840230"/>
              <a:ext cx="455253" cy="40568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none" lIns="0" tIns="0" rIns="0" bIns="3600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=</a:t>
              </a:r>
              <a:endPara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001231" y="3695700"/>
            <a:ext cx="2801909" cy="1459784"/>
            <a:chOff x="2001231" y="3695700"/>
            <a:chExt cx="2801909" cy="1459784"/>
          </a:xfrm>
        </p:grpSpPr>
        <p:pic>
          <p:nvPicPr>
            <p:cNvPr id="20502" name="Picture 22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2355" t="8408" r="74869" b="6450"/>
            <a:stretch>
              <a:fillRect/>
            </a:stretch>
          </p:blipFill>
          <p:spPr>
            <a:xfrm>
              <a:off x="2247901" y="3695700"/>
              <a:ext cx="2555239" cy="1459784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0" name="Text Box 145"/>
            <p:cNvSpPr txBox="1">
              <a:spLocks noChangeArrowheads="1"/>
            </p:cNvSpPr>
            <p:nvPr/>
          </p:nvSpPr>
          <p:spPr bwMode="auto">
            <a:xfrm flipH="1">
              <a:off x="2001231" y="4168498"/>
              <a:ext cx="455253" cy="40568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3600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8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8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0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2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0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3" grpId="0" animBg="1"/>
      <p:bldP spid="13" grpId="1" animBg="1"/>
      <p:bldP spid="5" grpId="0" animBg="1"/>
      <p:bldP spid="5" grpId="1" animBg="1"/>
      <p:bldP spid="48144" grpId="0"/>
      <p:bldP spid="48144" grpId="1"/>
      <p:bldP spid="48145" grpId="0"/>
      <p:bldP spid="48145" grpId="1"/>
      <p:bldP spid="12295" grpId="0"/>
      <p:bldP spid="12295" grpId="1"/>
      <p:bldP spid="20491" grpId="0"/>
      <p:bldP spid="20491" grpId="1"/>
      <p:bldP spid="8" grpId="0"/>
      <p:bldP spid="8" grpId="1"/>
      <p:bldP spid="9" grpId="0"/>
      <p:bldP spid="9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6140450" y="2909570"/>
            <a:ext cx="4979035" cy="35267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1049020" y="2909570"/>
            <a:ext cx="5081905" cy="35267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8144" name="Text Box 16"/>
          <p:cNvSpPr txBox="1"/>
          <p:nvPr/>
        </p:nvSpPr>
        <p:spPr>
          <a:xfrm>
            <a:off x="1264920" y="3062605"/>
            <a:ext cx="300990" cy="33845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解</a:t>
            </a:r>
            <a:endParaRPr lang="zh-CN" altLang="en-US" sz="2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8145" name="Rectangle 17"/>
          <p:cNvSpPr/>
          <p:nvPr/>
        </p:nvSpPr>
        <p:spPr>
          <a:xfrm>
            <a:off x="1641475" y="3009265"/>
            <a:ext cx="4292600" cy="777240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对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施行初等行变换变为行最简形矩阵</a:t>
            </a:r>
            <a:endParaRPr kumimoji="1" lang="zh-CN" altLang="en-US" sz="2000" dirty="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pitchFamily="2" charset="-122"/>
            </a:endParaRPr>
          </a:p>
        </p:txBody>
      </p:sp>
      <p:sp>
        <p:nvSpPr>
          <p:cNvPr id="12295" name="Text Box 7"/>
          <p:cNvSpPr txBox="1"/>
          <p:nvPr/>
        </p:nvSpPr>
        <p:spPr>
          <a:xfrm>
            <a:off x="6353175" y="2952115"/>
            <a:ext cx="4514850" cy="143827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把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的行最简形矩阵记作</a:t>
            </a:r>
            <a:endParaRPr lang="zh-CN" altLang="en-US" sz="2000" dirty="0">
              <a:latin typeface="Times New Roman" panose="02020603050405020304" pitchFamily="18" charset="0"/>
            </a:endParaRPr>
          </a:p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4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5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latin typeface="Times New Roman" panose="02020603050405020304" pitchFamily="18" charset="0"/>
                <a:sym typeface="+mn-ea"/>
              </a:rPr>
              <a:t> </a:t>
            </a:r>
            <a:endParaRPr lang="en-US" altLang="zh-CN" sz="2000" dirty="0">
              <a:latin typeface="Times New Roman" panose="02020603050405020304" pitchFamily="18" charset="0"/>
            </a:endParaRPr>
          </a:p>
          <a:p>
            <a:pPr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由于方程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Ax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latin typeface="Times New Roman" panose="02020603050405020304" pitchFamily="18" charset="0"/>
                <a:sym typeface="+mn-ea"/>
              </a:rPr>
              <a:t>0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Bx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latin typeface="Times New Roman" panose="02020603050405020304" pitchFamily="18" charset="0"/>
                <a:sym typeface="+mn-ea"/>
              </a:rPr>
              <a:t>0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同解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endParaRPr lang="zh-CN" altLang="en-US" sz="20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6130675" y="2992642"/>
            <a:ext cx="0" cy="3342005"/>
          </a:xfrm>
          <a:prstGeom prst="line">
            <a:avLst/>
          </a:prstGeom>
          <a:ln w="38100">
            <a:solidFill>
              <a:srgbClr val="B882D6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例题_01"/>
          <p:cNvPicPr>
            <a:picLocks noChangeAspect="1"/>
          </p:cNvPicPr>
          <p:nvPr/>
        </p:nvPicPr>
        <p:blipFill>
          <a:blip r:embed="rId1"/>
          <a:srcRect l="77391" t="26250" r="7568" b="60731"/>
          <a:stretch>
            <a:fillRect/>
          </a:stretch>
        </p:blipFill>
        <p:spPr>
          <a:xfrm>
            <a:off x="1019810" y="421640"/>
            <a:ext cx="1833880" cy="892810"/>
          </a:xfrm>
          <a:prstGeom prst="rect">
            <a:avLst/>
          </a:prstGeom>
        </p:spPr>
      </p:pic>
      <p:sp>
        <p:nvSpPr>
          <p:cNvPr id="20491" name="Text Box 11"/>
          <p:cNvSpPr txBox="1"/>
          <p:nvPr/>
        </p:nvSpPr>
        <p:spPr>
          <a:xfrm>
            <a:off x="1641475" y="5191760"/>
            <a:ext cx="4267200" cy="1181735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0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三个非零行的首非零元所对</a:t>
            </a:r>
            <a:r>
              <a:rPr kumimoji="1" lang="zh-CN" altLang="en-US" sz="20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应的列向量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4</a:t>
            </a:r>
            <a:r>
              <a:rPr kumimoji="1" lang="zh-CN" altLang="en-US" sz="20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为列向量组的一个最大无关组</a:t>
            </a:r>
            <a:r>
              <a:rPr kumimoji="1" lang="zh-CN" altLang="en-US" sz="20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000" dirty="0">
              <a:latin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296025" y="4380865"/>
            <a:ext cx="4582160" cy="19850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即方程</a:t>
            </a:r>
            <a:endParaRPr lang="zh-CN" altLang="en-US" sz="2200" dirty="0">
              <a:solidFill>
                <a:srgbClr val="66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4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4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5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5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</a:t>
            </a:r>
            <a:endParaRPr lang="en-US" altLang="zh-CN" sz="2400" b="1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just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</a:t>
            </a:r>
            <a:endParaRPr lang="zh-CN" altLang="en-US" sz="2000" dirty="0">
              <a:solidFill>
                <a:srgbClr val="66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4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4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5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5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</a:t>
            </a:r>
            <a:endParaRPr lang="en-US" altLang="zh-CN" sz="2400" b="1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just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同解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</a:t>
            </a:r>
            <a:endParaRPr lang="zh-CN" altLang="en-US" sz="2200" dirty="0">
              <a:solidFill>
                <a:srgbClr val="66006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ymbol" panose="05050102010706020507" pitchFamily="18" charset="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077210" y="358775"/>
            <a:ext cx="8042910" cy="9398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求矩阵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的列向量组的一个最大无关组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并把不属于最大无关组的列向量用最大无关组线性表示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其中</a:t>
            </a:r>
            <a:endParaRPr lang="zh-CN" altLang="en-US" sz="2000" dirty="0">
              <a:solidFill>
                <a:srgbClr val="660066"/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802547" y="1298575"/>
            <a:ext cx="2987632" cy="1478280"/>
            <a:chOff x="4802547" y="1298575"/>
            <a:chExt cx="2987632" cy="1478280"/>
          </a:xfrm>
        </p:grpSpPr>
        <p:pic>
          <p:nvPicPr>
            <p:cNvPr id="9" name="Picture 15"/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4596" t="7704" r="72830" b="6074"/>
            <a:stretch>
              <a:fillRect/>
            </a:stretch>
          </p:blipFill>
          <p:spPr>
            <a:xfrm>
              <a:off x="5257800" y="1298575"/>
              <a:ext cx="2532379" cy="147828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0" name="Text Box 145"/>
            <p:cNvSpPr txBox="1">
              <a:spLocks noChangeArrowheads="1"/>
            </p:cNvSpPr>
            <p:nvPr/>
          </p:nvSpPr>
          <p:spPr bwMode="auto">
            <a:xfrm>
              <a:off x="4802547" y="1840230"/>
              <a:ext cx="455253" cy="40568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none" lIns="0" tIns="0" rIns="0" bIns="3600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=</a:t>
              </a:r>
              <a:endPara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001231" y="3695700"/>
            <a:ext cx="2801909" cy="1459784"/>
            <a:chOff x="2001231" y="3695700"/>
            <a:chExt cx="2801909" cy="1459784"/>
          </a:xfrm>
        </p:grpSpPr>
        <p:pic>
          <p:nvPicPr>
            <p:cNvPr id="12" name="Picture 22"/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2355" t="8408" r="74869" b="6450"/>
            <a:stretch>
              <a:fillRect/>
            </a:stretch>
          </p:blipFill>
          <p:spPr>
            <a:xfrm>
              <a:off x="2247901" y="3695700"/>
              <a:ext cx="2555239" cy="1459784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5" name="Text Box 145"/>
            <p:cNvSpPr txBox="1">
              <a:spLocks noChangeArrowheads="1"/>
            </p:cNvSpPr>
            <p:nvPr/>
          </p:nvSpPr>
          <p:spPr bwMode="auto">
            <a:xfrm flipH="1">
              <a:off x="2001231" y="4168498"/>
              <a:ext cx="455253" cy="40568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3600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2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2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2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1" animBg="1"/>
      <p:bldP spid="5" grpId="1" animBg="1"/>
      <p:bldP spid="48144" grpId="1"/>
      <p:bldP spid="48145" grpId="1"/>
      <p:bldP spid="12295" grpId="1"/>
      <p:bldP spid="20491" grpId="1"/>
      <p:bldP spid="7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6140450" y="2576830"/>
            <a:ext cx="4979035" cy="385953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1049020" y="2576830"/>
            <a:ext cx="5081905" cy="385953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8144" name="Text Box 16"/>
          <p:cNvSpPr txBox="1"/>
          <p:nvPr/>
        </p:nvSpPr>
        <p:spPr>
          <a:xfrm>
            <a:off x="1264920" y="2681605"/>
            <a:ext cx="300990" cy="33845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解</a:t>
            </a:r>
            <a:endParaRPr lang="zh-CN" altLang="en-US" sz="2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8145" name="Rectangle 17"/>
          <p:cNvSpPr/>
          <p:nvPr/>
        </p:nvSpPr>
        <p:spPr>
          <a:xfrm>
            <a:off x="1641475" y="2628265"/>
            <a:ext cx="4292600" cy="777240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对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施行初等行变换变为行最简形矩阵</a:t>
            </a:r>
            <a:endParaRPr kumimoji="1" lang="zh-CN" altLang="en-US" sz="2000" dirty="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6130675" y="2677682"/>
            <a:ext cx="0" cy="3655695"/>
          </a:xfrm>
          <a:prstGeom prst="line">
            <a:avLst/>
          </a:prstGeom>
          <a:ln w="38100">
            <a:solidFill>
              <a:srgbClr val="B882D6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例题_01"/>
          <p:cNvPicPr>
            <a:picLocks noChangeAspect="1"/>
          </p:cNvPicPr>
          <p:nvPr/>
        </p:nvPicPr>
        <p:blipFill>
          <a:blip r:embed="rId1"/>
          <a:srcRect l="77391" t="26250" r="7568" b="60731"/>
          <a:stretch>
            <a:fillRect/>
          </a:stretch>
        </p:blipFill>
        <p:spPr>
          <a:xfrm>
            <a:off x="1019810" y="316865"/>
            <a:ext cx="1833880" cy="89281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641475" y="4590415"/>
            <a:ext cx="3935730" cy="1845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方程</a:t>
            </a:r>
            <a:endParaRPr lang="zh-CN" altLang="en-US" sz="2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4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4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5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5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ju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</a:t>
            </a:r>
            <a:endParaRPr lang="zh-CN" altLang="en-US" sz="2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4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4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5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5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ju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同解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</a:t>
            </a:r>
            <a:endParaRPr lang="zh-CN" altLang="en-US" sz="2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ymbol" panose="05050102010706020507" pitchFamily="18" charset="2"/>
            </a:endParaRPr>
          </a:p>
        </p:txBody>
      </p:sp>
      <p:sp>
        <p:nvSpPr>
          <p:cNvPr id="21522" name="Text Box 18"/>
          <p:cNvSpPr txBox="1"/>
          <p:nvPr/>
        </p:nvSpPr>
        <p:spPr>
          <a:xfrm>
            <a:off x="6375083" y="2677478"/>
            <a:ext cx="2133600" cy="368935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pPr algn="l"/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因</a:t>
            </a:r>
            <a:r>
              <a:rPr kumimoji="1" lang="en-US" altLang="zh-CN" sz="20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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21524" name="Rectangle 20"/>
          <p:cNvSpPr/>
          <p:nvPr/>
        </p:nvSpPr>
        <p:spPr>
          <a:xfrm>
            <a:off x="8129905" y="2677478"/>
            <a:ext cx="2286000" cy="368935"/>
          </a:xfrm>
          <a:prstGeom prst="rect">
            <a:avLst/>
          </a:prstGeom>
          <a:noFill/>
          <a:ln w="38100">
            <a:noFill/>
          </a:ln>
        </p:spPr>
        <p:txBody>
          <a:bodyPr lIns="0" tIns="0" rIns="0" bIns="0">
            <a:spAutoFit/>
          </a:bodyPr>
          <a:lstStyle/>
          <a:p>
            <a:pPr algn="l"/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5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4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4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</p:txBody>
      </p:sp>
      <p:sp>
        <p:nvSpPr>
          <p:cNvPr id="16" name="Text Box 19"/>
          <p:cNvSpPr txBox="1"/>
          <p:nvPr/>
        </p:nvSpPr>
        <p:spPr>
          <a:xfrm>
            <a:off x="6375400" y="3182620"/>
            <a:ext cx="4356100" cy="132905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即</a:t>
            </a:r>
            <a:r>
              <a:rPr kumimoji="1" lang="en-US" altLang="zh-CN" sz="20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1,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1,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1,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</a:rPr>
              <a:t>4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0,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  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</a:rPr>
              <a:t>5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0</a:t>
            </a:r>
            <a:endParaRPr lang="en-US" altLang="zh-CN" sz="20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和</a:t>
            </a:r>
            <a:r>
              <a:rPr kumimoji="1" lang="en-US" altLang="zh-CN" sz="20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4,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3,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0,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</a:rPr>
              <a:t>4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3,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</a:rPr>
              <a:t>5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1</a:t>
            </a:r>
            <a:endParaRPr lang="en-US" altLang="zh-CN" sz="20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是</a:t>
            </a:r>
            <a:r>
              <a:rPr kumimoji="1" lang="en-US" altLang="zh-CN" sz="20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</a:rPr>
              <a:t>Bx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latin typeface="Times New Roman" panose="02020603050405020304" pitchFamily="18" charset="0"/>
              </a:rPr>
              <a:t>0 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的两个解</a:t>
            </a:r>
            <a:r>
              <a:rPr kumimoji="1" lang="en-US" altLang="zh-CN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.</a:t>
            </a:r>
            <a:endParaRPr kumimoji="1" lang="zh-CN" altLang="en-US" sz="2200" dirty="0">
              <a:uFillTx/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pitchFamily="2" charset="-122"/>
            </a:endParaRPr>
          </a:p>
        </p:txBody>
      </p:sp>
      <p:sp>
        <p:nvSpPr>
          <p:cNvPr id="17" name="Text Box 19"/>
          <p:cNvSpPr txBox="1"/>
          <p:nvPr/>
        </p:nvSpPr>
        <p:spPr>
          <a:xfrm>
            <a:off x="6375400" y="4765040"/>
            <a:ext cx="4581525" cy="132905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于是</a:t>
            </a:r>
            <a:r>
              <a:rPr kumimoji="1" lang="en-US" altLang="zh-CN" sz="20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1,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1,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1,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</a:rPr>
              <a:t>4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0,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</a:rPr>
              <a:t>5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0</a:t>
            </a:r>
            <a:endParaRPr lang="en-US" altLang="zh-CN" sz="20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和</a:t>
            </a:r>
            <a:r>
              <a:rPr kumimoji="1" lang="en-US" altLang="zh-CN" sz="20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   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4,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3,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0,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</a:rPr>
              <a:t>4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3,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</a:rPr>
              <a:t>5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1</a:t>
            </a:r>
            <a:endParaRPr lang="en-US" altLang="zh-CN" sz="20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也是</a:t>
            </a:r>
            <a:r>
              <a:rPr kumimoji="1" lang="en-US" altLang="zh-CN" sz="20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</a:rPr>
              <a:t>Ax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latin typeface="Times New Roman" panose="02020603050405020304" pitchFamily="18" charset="0"/>
              </a:rPr>
              <a:t>0 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的两个解</a:t>
            </a:r>
            <a:r>
              <a:rPr kumimoji="1" lang="en-US" altLang="zh-CN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.</a:t>
            </a:r>
            <a:endParaRPr kumimoji="1" lang="zh-CN" altLang="en-US" sz="2200" dirty="0">
              <a:uFillTx/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077210" y="263525"/>
            <a:ext cx="8042910" cy="9398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求矩阵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的列向量组的一个最大无关组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并把不属于最大无关组的列向量用最大无关组线性表示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其中</a:t>
            </a:r>
            <a:endParaRPr lang="zh-CN" altLang="en-US" sz="2000" dirty="0">
              <a:solidFill>
                <a:srgbClr val="660066"/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802547" y="1089025"/>
            <a:ext cx="2987632" cy="1478280"/>
            <a:chOff x="4802547" y="1298575"/>
            <a:chExt cx="2987632" cy="1478280"/>
          </a:xfrm>
        </p:grpSpPr>
        <p:pic>
          <p:nvPicPr>
            <p:cNvPr id="9" name="Picture 15"/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4596" t="7704" r="72830" b="6074"/>
            <a:stretch>
              <a:fillRect/>
            </a:stretch>
          </p:blipFill>
          <p:spPr>
            <a:xfrm>
              <a:off x="5257800" y="1298575"/>
              <a:ext cx="2532379" cy="147828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0" name="Text Box 145"/>
            <p:cNvSpPr txBox="1">
              <a:spLocks noChangeArrowheads="1"/>
            </p:cNvSpPr>
            <p:nvPr/>
          </p:nvSpPr>
          <p:spPr bwMode="auto">
            <a:xfrm>
              <a:off x="4802547" y="1840230"/>
              <a:ext cx="455253" cy="40568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none" lIns="0" tIns="0" rIns="0" bIns="3600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=</a:t>
              </a:r>
              <a:endPara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001231" y="3268068"/>
            <a:ext cx="2801909" cy="1459784"/>
            <a:chOff x="2001231" y="3695700"/>
            <a:chExt cx="2801909" cy="1459784"/>
          </a:xfrm>
        </p:grpSpPr>
        <p:pic>
          <p:nvPicPr>
            <p:cNvPr id="12" name="Picture 22"/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2355" t="8408" r="74869" b="6450"/>
            <a:stretch>
              <a:fillRect/>
            </a:stretch>
          </p:blipFill>
          <p:spPr>
            <a:xfrm>
              <a:off x="2247901" y="3695700"/>
              <a:ext cx="2555239" cy="1459784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5" name="Text Box 145"/>
            <p:cNvSpPr txBox="1">
              <a:spLocks noChangeArrowheads="1"/>
            </p:cNvSpPr>
            <p:nvPr/>
          </p:nvSpPr>
          <p:spPr bwMode="auto">
            <a:xfrm flipH="1">
              <a:off x="2001231" y="4168498"/>
              <a:ext cx="455253" cy="40568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3600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5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15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1" animBg="1"/>
      <p:bldP spid="5" grpId="1" animBg="1"/>
      <p:bldP spid="48144" grpId="1"/>
      <p:bldP spid="48145" grpId="1"/>
      <p:bldP spid="21522" grpId="0" build="p"/>
      <p:bldP spid="21524" grpId="0" build="p"/>
      <p:bldP spid="16" grpId="0" uiExpand="1" build="p"/>
      <p:bldP spid="17" grpId="0" uiExpand="1" build="p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6140450" y="2576830"/>
            <a:ext cx="4979035" cy="385953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1049020" y="2576830"/>
            <a:ext cx="5081905" cy="385953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8144" name="Text Box 16"/>
          <p:cNvSpPr txBox="1"/>
          <p:nvPr/>
        </p:nvSpPr>
        <p:spPr>
          <a:xfrm>
            <a:off x="1264920" y="2681605"/>
            <a:ext cx="300990" cy="33845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解</a:t>
            </a:r>
            <a:endParaRPr lang="zh-CN" altLang="en-US" sz="2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8145" name="Rectangle 17"/>
          <p:cNvSpPr/>
          <p:nvPr/>
        </p:nvSpPr>
        <p:spPr>
          <a:xfrm>
            <a:off x="1641475" y="2628265"/>
            <a:ext cx="4292600" cy="777240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对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施行初等行变换变为行最简形矩阵</a:t>
            </a:r>
            <a:endParaRPr kumimoji="1" lang="zh-CN" altLang="en-US" sz="2200" dirty="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pitchFamily="2" charset="-122"/>
              <a:sym typeface="+mn-ea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6130675" y="2677682"/>
            <a:ext cx="0" cy="3655695"/>
          </a:xfrm>
          <a:prstGeom prst="line">
            <a:avLst/>
          </a:prstGeom>
          <a:ln w="38100">
            <a:solidFill>
              <a:srgbClr val="B882D6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例题_01"/>
          <p:cNvPicPr>
            <a:picLocks noChangeAspect="1"/>
          </p:cNvPicPr>
          <p:nvPr/>
        </p:nvPicPr>
        <p:blipFill>
          <a:blip r:embed="rId1"/>
          <a:srcRect l="77391" t="26250" r="7568" b="60731"/>
          <a:stretch>
            <a:fillRect/>
          </a:stretch>
        </p:blipFill>
        <p:spPr>
          <a:xfrm>
            <a:off x="1019810" y="316865"/>
            <a:ext cx="1833880" cy="89281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641475" y="4609465"/>
            <a:ext cx="3935730" cy="1845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即方程</a:t>
            </a:r>
            <a:endParaRPr lang="zh-CN" altLang="en-US" sz="2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4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4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5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5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ju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</a:t>
            </a:r>
            <a:endParaRPr lang="zh-CN" altLang="en-US" sz="2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4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4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5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5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0</a:t>
            </a:r>
            <a:endParaRPr lang="en-US" altLang="zh-CN" sz="2400" b="1" dirty="0">
              <a:solidFill>
                <a:schemeClr val="tx1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just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同解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</a:t>
            </a:r>
            <a:endParaRPr lang="zh-CN" altLang="en-US" sz="2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ymbol" panose="05050102010706020507" pitchFamily="18" charset="2"/>
            </a:endParaRPr>
          </a:p>
        </p:txBody>
      </p:sp>
      <p:sp>
        <p:nvSpPr>
          <p:cNvPr id="17" name="Text Box 19"/>
          <p:cNvSpPr txBox="1"/>
          <p:nvPr/>
        </p:nvSpPr>
        <p:spPr>
          <a:xfrm>
            <a:off x="6375400" y="2715260"/>
            <a:ext cx="4581525" cy="132905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       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1, 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1,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</a:rPr>
              <a:t>3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1, 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</a:rPr>
              <a:t>4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0, 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</a:rPr>
              <a:t>5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0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和</a:t>
            </a:r>
            <a:r>
              <a:rPr kumimoji="1" lang="en-US" altLang="zh-CN" sz="20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   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4, 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3, 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</a:rPr>
              <a:t>3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0, 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</a:rPr>
              <a:t>4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3, 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x</a:t>
            </a:r>
            <a:r>
              <a:rPr lang="en-US" altLang="zh-CN" sz="2400" baseline="-25000" dirty="0">
                <a:solidFill>
                  <a:schemeClr val="tx1"/>
                </a:solidFill>
                <a:latin typeface="Times New Roman" panose="02020603050405020304" pitchFamily="18" charset="0"/>
              </a:rPr>
              <a:t>5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1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也是</a:t>
            </a:r>
            <a:r>
              <a:rPr kumimoji="1" lang="en-US" altLang="zh-CN" sz="20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Ax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</a:rPr>
              <a:t>0 </a:t>
            </a: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的两个解</a:t>
            </a:r>
            <a:r>
              <a:rPr kumimoji="1" lang="en-US" altLang="zh-CN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.</a:t>
            </a:r>
            <a:endParaRPr kumimoji="1" lang="zh-CN" altLang="en-US" sz="2000" dirty="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pitchFamily="2" charset="-122"/>
            </a:endParaRPr>
          </a:p>
        </p:txBody>
      </p:sp>
      <p:sp>
        <p:nvSpPr>
          <p:cNvPr id="21523" name="Text Box 19"/>
          <p:cNvSpPr txBox="1"/>
          <p:nvPr/>
        </p:nvSpPr>
        <p:spPr>
          <a:xfrm>
            <a:off x="6375400" y="4122420"/>
            <a:ext cx="4384675" cy="70739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因此</a:t>
            </a:r>
            <a:endParaRPr lang="zh-CN" altLang="en-US" sz="2200" dirty="0">
              <a:solidFill>
                <a:srgbClr val="66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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5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4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3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</a:rPr>
              <a:t>4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r>
              <a:rPr lang="en-US" altLang="zh-CN" sz="2400" dirty="0">
                <a:latin typeface="Times New Roman" panose="02020603050405020304" pitchFamily="18" charset="0"/>
              </a:rPr>
              <a:t> </a:t>
            </a:r>
            <a:endParaRPr lang="en-US" altLang="zh-CN" sz="2400" dirty="0">
              <a:latin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077210" y="263525"/>
            <a:ext cx="8042910" cy="9398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求矩阵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的列向量组的一个最大无关组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并把不属于最大无关组的列向量用最大无关组线性表示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其中</a:t>
            </a:r>
            <a:endParaRPr lang="zh-CN" altLang="en-US" sz="2000" dirty="0">
              <a:solidFill>
                <a:srgbClr val="660066"/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802547" y="1089025"/>
            <a:ext cx="2987632" cy="1478280"/>
            <a:chOff x="4802547" y="1298575"/>
            <a:chExt cx="2987632" cy="1478280"/>
          </a:xfrm>
        </p:grpSpPr>
        <p:pic>
          <p:nvPicPr>
            <p:cNvPr id="9" name="Picture 15"/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4596" t="7704" r="72830" b="6074"/>
            <a:stretch>
              <a:fillRect/>
            </a:stretch>
          </p:blipFill>
          <p:spPr>
            <a:xfrm>
              <a:off x="5257800" y="1298575"/>
              <a:ext cx="2532379" cy="147828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0" name="Text Box 145"/>
            <p:cNvSpPr txBox="1">
              <a:spLocks noChangeArrowheads="1"/>
            </p:cNvSpPr>
            <p:nvPr/>
          </p:nvSpPr>
          <p:spPr bwMode="auto">
            <a:xfrm>
              <a:off x="4802547" y="1840230"/>
              <a:ext cx="455253" cy="40568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none" lIns="0" tIns="0" rIns="0" bIns="3600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=</a:t>
              </a:r>
              <a:endPara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001231" y="3268068"/>
            <a:ext cx="2801909" cy="1459784"/>
            <a:chOff x="2001231" y="3695700"/>
            <a:chExt cx="2801909" cy="1459784"/>
          </a:xfrm>
        </p:grpSpPr>
        <p:pic>
          <p:nvPicPr>
            <p:cNvPr id="12" name="Picture 22"/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2355" t="8408" r="74869" b="6450"/>
            <a:stretch>
              <a:fillRect/>
            </a:stretch>
          </p:blipFill>
          <p:spPr>
            <a:xfrm>
              <a:off x="2247901" y="3695700"/>
              <a:ext cx="2555239" cy="1459784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15" name="Text Box 145"/>
            <p:cNvSpPr txBox="1">
              <a:spLocks noChangeArrowheads="1"/>
            </p:cNvSpPr>
            <p:nvPr/>
          </p:nvSpPr>
          <p:spPr bwMode="auto">
            <a:xfrm flipH="1">
              <a:off x="2001231" y="4168498"/>
              <a:ext cx="455253" cy="40568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3600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15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1" animBg="1"/>
      <p:bldP spid="5" grpId="1" animBg="1"/>
      <p:bldP spid="48144" grpId="1"/>
      <p:bldP spid="48145" grpId="1"/>
      <p:bldP spid="21523" grpId="0" uiExpand="1" build="p"/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50"/>
          <p:cNvGrpSpPr/>
          <p:nvPr/>
        </p:nvGrpSpPr>
        <p:grpSpPr>
          <a:xfrm>
            <a:off x="2495600" y="114324"/>
            <a:ext cx="4077419" cy="1514476"/>
            <a:chOff x="1115616" y="114324"/>
            <a:chExt cx="4077419" cy="1514476"/>
          </a:xfrm>
        </p:grpSpPr>
        <p:graphicFrame>
          <p:nvGraphicFramePr>
            <p:cNvPr id="7" name="对象 6"/>
            <p:cNvGraphicFramePr>
              <a:graphicFrameLocks noChangeAspect="1"/>
            </p:cNvGraphicFramePr>
            <p:nvPr/>
          </p:nvGraphicFramePr>
          <p:xfrm>
            <a:off x="2222823" y="114324"/>
            <a:ext cx="2970212" cy="151447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985" name="Equation" r:id="rId1" imgW="90830400" imgH="46329600" progId="Equation.DSMT4">
                    <p:embed/>
                  </p:oleObj>
                </mc:Choice>
                <mc:Fallback>
                  <p:oleObj name="Equation" r:id="rId1" imgW="90830400" imgH="46329600" progId="Equation.DSMT4">
                    <p:embed/>
                    <p:pic>
                      <p:nvPicPr>
                        <p:cNvPr id="0" name="图片 41984" descr="image155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2"/>
                        <a:stretch>
                          <a:fillRect/>
                        </a:stretch>
                      </p:blipFill>
                      <p:spPr>
                        <a:xfrm>
                          <a:off x="2222823" y="114324"/>
                          <a:ext cx="2970212" cy="1514476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5" name="TextBox 14"/>
            <p:cNvSpPr txBox="1"/>
            <p:nvPr/>
          </p:nvSpPr>
          <p:spPr>
            <a:xfrm>
              <a:off x="1115616" y="629597"/>
              <a:ext cx="1224136" cy="491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600" b="1" dirty="0" smtClean="0"/>
                <a:t>设矩阵</a:t>
              </a:r>
              <a:endParaRPr lang="zh-CN" altLang="en-US" sz="2600" b="1" dirty="0"/>
            </a:p>
          </p:txBody>
        </p:sp>
      </p:grpSp>
      <p:grpSp>
        <p:nvGrpSpPr>
          <p:cNvPr id="3" name="组合 51"/>
          <p:cNvGrpSpPr/>
          <p:nvPr/>
        </p:nvGrpSpPr>
        <p:grpSpPr>
          <a:xfrm>
            <a:off x="6600056" y="548680"/>
            <a:ext cx="3141340" cy="504056"/>
            <a:chOff x="5148064" y="548680"/>
            <a:chExt cx="3141340" cy="504056"/>
          </a:xfrm>
        </p:grpSpPr>
        <p:graphicFrame>
          <p:nvGraphicFramePr>
            <p:cNvPr id="40" name="对象 39"/>
            <p:cNvGraphicFramePr>
              <a:graphicFrameLocks noChangeAspect="1"/>
            </p:cNvGraphicFramePr>
            <p:nvPr/>
          </p:nvGraphicFramePr>
          <p:xfrm>
            <a:off x="5508104" y="633636"/>
            <a:ext cx="2781300" cy="419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986" name="Equation" r:id="rId3" imgW="66751200" imgH="10058400" progId="Equation.DSMT4">
                    <p:embed/>
                  </p:oleObj>
                </mc:Choice>
                <mc:Fallback>
                  <p:oleObj name="Equation" r:id="rId3" imgW="66751200" imgH="10058400" progId="Equation.DSMT4">
                    <p:embed/>
                    <p:pic>
                      <p:nvPicPr>
                        <p:cNvPr id="0" name="图片 41985" descr="image156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5508104" y="633636"/>
                          <a:ext cx="2781300" cy="4191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6" name="TextBox 15"/>
            <p:cNvSpPr txBox="1"/>
            <p:nvPr/>
          </p:nvSpPr>
          <p:spPr>
            <a:xfrm>
              <a:off x="5148064" y="548680"/>
              <a:ext cx="504056" cy="491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2600" b="1" dirty="0">
                  <a:latin typeface="+mn-ea"/>
                </a:rPr>
                <a:t>求</a:t>
              </a:r>
              <a:r>
                <a:rPr lang="en-US" altLang="zh-CN" sz="2600" b="1" dirty="0">
                  <a:latin typeface="+mn-ea"/>
                </a:rPr>
                <a:t> </a:t>
              </a:r>
              <a:endParaRPr lang="zh-CN" altLang="en-US" sz="2600" b="1" dirty="0">
                <a:latin typeface="+mn-ea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8688288" y="1640413"/>
            <a:ext cx="1182538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600" b="1"/>
            </a:lvl1pPr>
          </a:lstStyle>
          <a:p>
            <a:r>
              <a:rPr lang="zh-CN" altLang="zh-CN" dirty="0"/>
              <a:t>并用最</a:t>
            </a:r>
            <a:endParaRPr lang="zh-CN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1487488" y="2060848"/>
            <a:ext cx="5076564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600" b="1"/>
            </a:lvl1pPr>
          </a:lstStyle>
          <a:p>
            <a:r>
              <a:rPr lang="zh-CN" altLang="zh-CN" dirty="0"/>
              <a:t>大无关向量组表示其它向量</a:t>
            </a:r>
            <a:r>
              <a:rPr lang="en-US" altLang="zh-CN" dirty="0" smtClean="0"/>
              <a:t>.</a:t>
            </a:r>
            <a:endParaRPr lang="zh-CN" altLang="zh-CN" dirty="0"/>
          </a:p>
        </p:txBody>
      </p:sp>
      <p:sp>
        <p:nvSpPr>
          <p:cNvPr id="42" name="TextBox 41"/>
          <p:cNvSpPr txBox="1"/>
          <p:nvPr/>
        </p:nvSpPr>
        <p:spPr>
          <a:xfrm>
            <a:off x="1847528" y="2864549"/>
            <a:ext cx="697198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 smtClean="0"/>
              <a:t>解：</a:t>
            </a:r>
            <a:endParaRPr lang="zh-CN" altLang="en-US" sz="2600" b="1" dirty="0"/>
          </a:p>
        </p:txBody>
      </p:sp>
      <p:graphicFrame>
        <p:nvGraphicFramePr>
          <p:cNvPr id="44" name="对象 43"/>
          <p:cNvGraphicFramePr>
            <a:graphicFrameLocks noChangeAspect="1"/>
          </p:cNvGraphicFramePr>
          <p:nvPr/>
        </p:nvGraphicFramePr>
        <p:xfrm>
          <a:off x="5447928" y="2420888"/>
          <a:ext cx="2564482" cy="1476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87" name="Equation" r:id="rId5" imgW="80467200" imgH="46329600" progId="Equation.DSMT4">
                  <p:embed/>
                </p:oleObj>
              </mc:Choice>
              <mc:Fallback>
                <p:oleObj name="Equation" r:id="rId5" imgW="80467200" imgH="46329600" progId="Equation.DSMT4">
                  <p:embed/>
                  <p:pic>
                    <p:nvPicPr>
                      <p:cNvPr id="0" name="图片 41986" descr="image157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7928" y="2420888"/>
                        <a:ext cx="2564482" cy="147652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" name="组合 52"/>
          <p:cNvGrpSpPr/>
          <p:nvPr/>
        </p:nvGrpSpPr>
        <p:grpSpPr>
          <a:xfrm>
            <a:off x="1523492" y="1628800"/>
            <a:ext cx="7596844" cy="503103"/>
            <a:chOff x="-508" y="1628800"/>
            <a:chExt cx="7596844" cy="503103"/>
          </a:xfrm>
        </p:grpSpPr>
        <p:sp>
          <p:nvSpPr>
            <p:cNvPr id="18" name="TextBox 17"/>
            <p:cNvSpPr txBox="1"/>
            <p:nvPr/>
          </p:nvSpPr>
          <p:spPr>
            <a:xfrm>
              <a:off x="-508" y="1640413"/>
              <a:ext cx="1908212" cy="491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2600" b="1" dirty="0"/>
                <a:t>的列向量组</a:t>
              </a:r>
              <a:endParaRPr lang="zh-CN" altLang="en-US" sz="26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707904" y="1628800"/>
              <a:ext cx="3888432" cy="491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2600" b="1" dirty="0"/>
                <a:t>的一个最大无关向量组，</a:t>
              </a:r>
              <a:endParaRPr lang="zh-CN" altLang="en-US" sz="2600" b="1" dirty="0"/>
            </a:p>
          </p:txBody>
        </p:sp>
        <p:graphicFrame>
          <p:nvGraphicFramePr>
            <p:cNvPr id="29" name="对象 28"/>
            <p:cNvGraphicFramePr>
              <a:graphicFrameLocks noChangeAspect="1"/>
            </p:cNvGraphicFramePr>
            <p:nvPr/>
          </p:nvGraphicFramePr>
          <p:xfrm>
            <a:off x="1835696" y="1628800"/>
            <a:ext cx="1943100" cy="419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988" name="Equation" r:id="rId7" imgW="46634400" imgH="10058400" progId="Equation.DSMT4">
                    <p:embed/>
                  </p:oleObj>
                </mc:Choice>
                <mc:Fallback>
                  <p:oleObj name="Equation" r:id="rId7" imgW="46634400" imgH="10058400" progId="Equation.DSMT4">
                    <p:embed/>
                    <p:pic>
                      <p:nvPicPr>
                        <p:cNvPr id="0" name="图片 41987" descr="image158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1835696" y="1628800"/>
                          <a:ext cx="1943100" cy="4191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5" name="组合 54"/>
          <p:cNvGrpSpPr/>
          <p:nvPr/>
        </p:nvGrpSpPr>
        <p:grpSpPr>
          <a:xfrm>
            <a:off x="2351584" y="2924944"/>
            <a:ext cx="3096344" cy="504056"/>
            <a:chOff x="1187624" y="2996952"/>
            <a:chExt cx="3096344" cy="504056"/>
          </a:xfrm>
        </p:grpSpPr>
        <p:sp>
          <p:nvSpPr>
            <p:cNvPr id="43" name="TextBox 42"/>
            <p:cNvSpPr txBox="1"/>
            <p:nvPr/>
          </p:nvSpPr>
          <p:spPr>
            <a:xfrm>
              <a:off x="1187624" y="2996952"/>
              <a:ext cx="3096344" cy="491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600" b="1" dirty="0" smtClean="0"/>
                <a:t>因为</a:t>
              </a:r>
              <a:endParaRPr lang="zh-CN" altLang="en-US" sz="2600" b="1" dirty="0"/>
            </a:p>
          </p:txBody>
        </p:sp>
        <p:graphicFrame>
          <p:nvGraphicFramePr>
            <p:cNvPr id="30" name="对象 29"/>
            <p:cNvGraphicFramePr>
              <a:graphicFrameLocks noChangeAspect="1"/>
            </p:cNvGraphicFramePr>
            <p:nvPr/>
          </p:nvGraphicFramePr>
          <p:xfrm>
            <a:off x="1979712" y="3018408"/>
            <a:ext cx="2247900" cy="482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989" name="Equation" r:id="rId9" imgW="53949600" imgH="11582400" progId="Equation.DSMT4">
                    <p:embed/>
                  </p:oleObj>
                </mc:Choice>
                <mc:Fallback>
                  <p:oleObj name="Equation" r:id="rId9" imgW="53949600" imgH="11582400" progId="Equation.DSMT4">
                    <p:embed/>
                    <p:pic>
                      <p:nvPicPr>
                        <p:cNvPr id="0" name="图片 41988" descr="image159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1979712" y="3018408"/>
                          <a:ext cx="2247900" cy="4826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45" name="对象 44"/>
          <p:cNvGraphicFramePr>
            <a:graphicFrameLocks noChangeAspect="1"/>
          </p:cNvGraphicFramePr>
          <p:nvPr/>
        </p:nvGraphicFramePr>
        <p:xfrm>
          <a:off x="3143672" y="3933056"/>
          <a:ext cx="5412097" cy="14956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990" name="Equation" r:id="rId11" imgW="145694400" imgH="46329600" progId="Equation.DSMT4">
                  <p:embed/>
                </p:oleObj>
              </mc:Choice>
              <mc:Fallback>
                <p:oleObj name="Equation" r:id="rId11" imgW="145694400" imgH="46329600" progId="Equation.DSMT4">
                  <p:embed/>
                  <p:pic>
                    <p:nvPicPr>
                      <p:cNvPr id="0" name="图片 41989" descr="image160"/>
                      <p:cNvPicPr>
                        <a:picLocks noChangeAspect="1"/>
                      </p:cNvPicPr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143672" y="3933056"/>
                        <a:ext cx="5412097" cy="1495678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组合 3"/>
          <p:cNvGrpSpPr/>
          <p:nvPr/>
        </p:nvGrpSpPr>
        <p:grpSpPr>
          <a:xfrm>
            <a:off x="4871864" y="4005064"/>
            <a:ext cx="4824413" cy="1659508"/>
            <a:chOff x="2771800" y="4077072"/>
            <a:chExt cx="4824413" cy="1659508"/>
          </a:xfrm>
        </p:grpSpPr>
        <p:graphicFrame>
          <p:nvGraphicFramePr>
            <p:cNvPr id="23" name="对象 22"/>
            <p:cNvGraphicFramePr>
              <a:graphicFrameLocks noChangeAspect="1"/>
            </p:cNvGraphicFramePr>
            <p:nvPr/>
          </p:nvGraphicFramePr>
          <p:xfrm>
            <a:off x="2771800" y="4149080"/>
            <a:ext cx="4824413" cy="15875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991" name="Equation" r:id="rId13" imgW="140817600" imgH="46329600" progId="Equation.DSMT4">
                    <p:embed/>
                  </p:oleObj>
                </mc:Choice>
                <mc:Fallback>
                  <p:oleObj name="Equation" r:id="rId13" imgW="140817600" imgH="46329600" progId="Equation.DSMT4">
                    <p:embed/>
                    <p:pic>
                      <p:nvPicPr>
                        <p:cNvPr id="0" name="图片 41990" descr="image161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2771800" y="4149080"/>
                          <a:ext cx="4824413" cy="15875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4" name="椭圆 23"/>
            <p:cNvSpPr/>
            <p:nvPr/>
          </p:nvSpPr>
          <p:spPr>
            <a:xfrm>
              <a:off x="5616116" y="4077072"/>
              <a:ext cx="324036" cy="1604814"/>
            </a:xfrm>
            <a:prstGeom prst="ellipse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6084168" y="4077072"/>
              <a:ext cx="288032" cy="1604814"/>
            </a:xfrm>
            <a:prstGeom prst="ellipse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6804248" y="4128442"/>
              <a:ext cx="360040" cy="1604814"/>
            </a:xfrm>
            <a:prstGeom prst="ellipse">
              <a:avLst/>
            </a:prstGeom>
            <a:noFill/>
            <a:ln w="412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1703512" y="629597"/>
            <a:ext cx="936104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396D9"/>
                </a:solidFill>
              </a:rPr>
              <a:t>练习</a:t>
            </a:r>
            <a:endParaRPr lang="zh-CN" altLang="en-US" sz="2600" b="1" dirty="0">
              <a:solidFill>
                <a:srgbClr val="3396D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50"/>
          <p:cNvGrpSpPr/>
          <p:nvPr/>
        </p:nvGrpSpPr>
        <p:grpSpPr>
          <a:xfrm>
            <a:off x="2495600" y="114324"/>
            <a:ext cx="4077419" cy="1514476"/>
            <a:chOff x="1115616" y="114324"/>
            <a:chExt cx="4077419" cy="1514476"/>
          </a:xfrm>
        </p:grpSpPr>
        <p:graphicFrame>
          <p:nvGraphicFramePr>
            <p:cNvPr id="7" name="对象 6"/>
            <p:cNvGraphicFramePr>
              <a:graphicFrameLocks noChangeAspect="1"/>
            </p:cNvGraphicFramePr>
            <p:nvPr/>
          </p:nvGraphicFramePr>
          <p:xfrm>
            <a:off x="2222823" y="114324"/>
            <a:ext cx="2970212" cy="151447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3009" name="Equation" r:id="rId1" imgW="90830400" imgH="46329600" progId="Equation.DSMT4">
                    <p:embed/>
                  </p:oleObj>
                </mc:Choice>
                <mc:Fallback>
                  <p:oleObj name="Equation" r:id="rId1" imgW="90830400" imgH="46329600" progId="Equation.DSMT4">
                    <p:embed/>
                    <p:pic>
                      <p:nvPicPr>
                        <p:cNvPr id="0" name="图片 43008" descr="image155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2"/>
                        <a:stretch>
                          <a:fillRect/>
                        </a:stretch>
                      </p:blipFill>
                      <p:spPr>
                        <a:xfrm>
                          <a:off x="2222823" y="114324"/>
                          <a:ext cx="2970212" cy="1514476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5" name="TextBox 14"/>
            <p:cNvSpPr txBox="1"/>
            <p:nvPr/>
          </p:nvSpPr>
          <p:spPr>
            <a:xfrm>
              <a:off x="1115616" y="629597"/>
              <a:ext cx="1224136" cy="491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600" b="1" dirty="0" smtClean="0"/>
                <a:t>设矩阵</a:t>
              </a:r>
              <a:endParaRPr lang="zh-CN" altLang="en-US" sz="2600" b="1" dirty="0"/>
            </a:p>
          </p:txBody>
        </p:sp>
      </p:grpSp>
      <p:grpSp>
        <p:nvGrpSpPr>
          <p:cNvPr id="3" name="组合 51"/>
          <p:cNvGrpSpPr/>
          <p:nvPr/>
        </p:nvGrpSpPr>
        <p:grpSpPr>
          <a:xfrm>
            <a:off x="6600056" y="548680"/>
            <a:ext cx="3141340" cy="504056"/>
            <a:chOff x="5148064" y="548680"/>
            <a:chExt cx="3141340" cy="504056"/>
          </a:xfrm>
        </p:grpSpPr>
        <p:graphicFrame>
          <p:nvGraphicFramePr>
            <p:cNvPr id="40" name="对象 39"/>
            <p:cNvGraphicFramePr>
              <a:graphicFrameLocks noChangeAspect="1"/>
            </p:cNvGraphicFramePr>
            <p:nvPr/>
          </p:nvGraphicFramePr>
          <p:xfrm>
            <a:off x="5508104" y="633636"/>
            <a:ext cx="2781300" cy="419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3010" name="Equation" r:id="rId3" imgW="66751200" imgH="10058400" progId="Equation.DSMT4">
                    <p:embed/>
                  </p:oleObj>
                </mc:Choice>
                <mc:Fallback>
                  <p:oleObj name="Equation" r:id="rId3" imgW="66751200" imgH="10058400" progId="Equation.DSMT4">
                    <p:embed/>
                    <p:pic>
                      <p:nvPicPr>
                        <p:cNvPr id="0" name="图片 43009" descr="image156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5508104" y="633636"/>
                          <a:ext cx="2781300" cy="4191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6" name="TextBox 15"/>
            <p:cNvSpPr txBox="1"/>
            <p:nvPr/>
          </p:nvSpPr>
          <p:spPr>
            <a:xfrm>
              <a:off x="5148064" y="548680"/>
              <a:ext cx="504056" cy="491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2600" b="1" dirty="0">
                  <a:latin typeface="+mn-ea"/>
                </a:rPr>
                <a:t>求</a:t>
              </a:r>
              <a:r>
                <a:rPr lang="en-US" altLang="zh-CN" sz="2600" b="1" dirty="0">
                  <a:latin typeface="+mn-ea"/>
                </a:rPr>
                <a:t> </a:t>
              </a:r>
              <a:endParaRPr lang="zh-CN" altLang="en-US" sz="2600" b="1" dirty="0">
                <a:latin typeface="+mn-ea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8688288" y="1640413"/>
            <a:ext cx="1182538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600" b="1"/>
            </a:lvl1pPr>
          </a:lstStyle>
          <a:p>
            <a:r>
              <a:rPr lang="zh-CN" altLang="zh-CN" dirty="0"/>
              <a:t>并用最</a:t>
            </a:r>
            <a:endParaRPr lang="zh-CN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1487488" y="2060848"/>
            <a:ext cx="5076564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600" b="1"/>
            </a:lvl1pPr>
          </a:lstStyle>
          <a:p>
            <a:r>
              <a:rPr lang="zh-CN" altLang="zh-CN" dirty="0"/>
              <a:t>大无关向量组表示其它向量</a:t>
            </a:r>
            <a:r>
              <a:rPr lang="en-US" altLang="zh-CN" dirty="0" smtClean="0"/>
              <a:t>.</a:t>
            </a:r>
            <a:endParaRPr lang="zh-CN" altLang="zh-CN" dirty="0"/>
          </a:p>
        </p:txBody>
      </p:sp>
      <p:sp>
        <p:nvSpPr>
          <p:cNvPr id="42" name="TextBox 41"/>
          <p:cNvSpPr txBox="1"/>
          <p:nvPr/>
        </p:nvSpPr>
        <p:spPr>
          <a:xfrm>
            <a:off x="1847528" y="2864549"/>
            <a:ext cx="697198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 smtClean="0"/>
              <a:t>解：</a:t>
            </a:r>
            <a:endParaRPr lang="zh-CN" altLang="en-US" sz="2600" b="1" dirty="0"/>
          </a:p>
        </p:txBody>
      </p:sp>
      <p:graphicFrame>
        <p:nvGraphicFramePr>
          <p:cNvPr id="44" name="对象 43"/>
          <p:cNvGraphicFramePr>
            <a:graphicFrameLocks noChangeAspect="1"/>
          </p:cNvGraphicFramePr>
          <p:nvPr/>
        </p:nvGraphicFramePr>
        <p:xfrm>
          <a:off x="5447928" y="2420888"/>
          <a:ext cx="2564482" cy="1476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1" name="Equation" r:id="rId5" imgW="80467200" imgH="46329600" progId="Equation.DSMT4">
                  <p:embed/>
                </p:oleObj>
              </mc:Choice>
              <mc:Fallback>
                <p:oleObj name="Equation" r:id="rId5" imgW="80467200" imgH="46329600" progId="Equation.DSMT4">
                  <p:embed/>
                  <p:pic>
                    <p:nvPicPr>
                      <p:cNvPr id="0" name="图片 43010" descr="image157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47928" y="2420888"/>
                        <a:ext cx="2564482" cy="147652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" name="组合 52"/>
          <p:cNvGrpSpPr/>
          <p:nvPr/>
        </p:nvGrpSpPr>
        <p:grpSpPr>
          <a:xfrm>
            <a:off x="1523492" y="1628800"/>
            <a:ext cx="7596844" cy="503103"/>
            <a:chOff x="-508" y="1628800"/>
            <a:chExt cx="7596844" cy="503103"/>
          </a:xfrm>
        </p:grpSpPr>
        <p:sp>
          <p:nvSpPr>
            <p:cNvPr id="18" name="TextBox 17"/>
            <p:cNvSpPr txBox="1"/>
            <p:nvPr/>
          </p:nvSpPr>
          <p:spPr>
            <a:xfrm>
              <a:off x="-508" y="1640413"/>
              <a:ext cx="1908212" cy="491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2600" b="1" dirty="0"/>
                <a:t>的列向量组</a:t>
              </a:r>
              <a:endParaRPr lang="zh-CN" altLang="en-US" sz="2600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707904" y="1628800"/>
              <a:ext cx="3888432" cy="491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2600" b="1" dirty="0"/>
                <a:t>的一个最大无关向量组，</a:t>
              </a:r>
              <a:endParaRPr lang="zh-CN" altLang="en-US" sz="2600" b="1" dirty="0"/>
            </a:p>
          </p:txBody>
        </p:sp>
        <p:graphicFrame>
          <p:nvGraphicFramePr>
            <p:cNvPr id="29" name="对象 28"/>
            <p:cNvGraphicFramePr>
              <a:graphicFrameLocks noChangeAspect="1"/>
            </p:cNvGraphicFramePr>
            <p:nvPr/>
          </p:nvGraphicFramePr>
          <p:xfrm>
            <a:off x="1835696" y="1628800"/>
            <a:ext cx="1943100" cy="419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3012" name="Equation" r:id="rId7" imgW="46634400" imgH="10058400" progId="Equation.DSMT4">
                    <p:embed/>
                  </p:oleObj>
                </mc:Choice>
                <mc:Fallback>
                  <p:oleObj name="Equation" r:id="rId7" imgW="46634400" imgH="10058400" progId="Equation.DSMT4">
                    <p:embed/>
                    <p:pic>
                      <p:nvPicPr>
                        <p:cNvPr id="0" name="图片 43011" descr="image158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1835696" y="1628800"/>
                          <a:ext cx="1943100" cy="4191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5" name="组合 54"/>
          <p:cNvGrpSpPr/>
          <p:nvPr/>
        </p:nvGrpSpPr>
        <p:grpSpPr>
          <a:xfrm>
            <a:off x="2351584" y="2924944"/>
            <a:ext cx="3096344" cy="504056"/>
            <a:chOff x="1187624" y="2996952"/>
            <a:chExt cx="3096344" cy="504056"/>
          </a:xfrm>
        </p:grpSpPr>
        <p:sp>
          <p:nvSpPr>
            <p:cNvPr id="43" name="TextBox 42"/>
            <p:cNvSpPr txBox="1"/>
            <p:nvPr/>
          </p:nvSpPr>
          <p:spPr>
            <a:xfrm>
              <a:off x="1187624" y="2996952"/>
              <a:ext cx="3096344" cy="491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600" b="1" dirty="0" smtClean="0"/>
                <a:t>因为</a:t>
              </a:r>
              <a:endParaRPr lang="zh-CN" altLang="en-US" sz="2600" b="1" dirty="0"/>
            </a:p>
          </p:txBody>
        </p:sp>
        <p:graphicFrame>
          <p:nvGraphicFramePr>
            <p:cNvPr id="30" name="对象 29"/>
            <p:cNvGraphicFramePr>
              <a:graphicFrameLocks noChangeAspect="1"/>
            </p:cNvGraphicFramePr>
            <p:nvPr/>
          </p:nvGraphicFramePr>
          <p:xfrm>
            <a:off x="1979712" y="3018408"/>
            <a:ext cx="2247900" cy="482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3013" name="Equation" r:id="rId9" imgW="53949600" imgH="11582400" progId="Equation.DSMT4">
                    <p:embed/>
                  </p:oleObj>
                </mc:Choice>
                <mc:Fallback>
                  <p:oleObj name="Equation" r:id="rId9" imgW="53949600" imgH="11582400" progId="Equation.DSMT4">
                    <p:embed/>
                    <p:pic>
                      <p:nvPicPr>
                        <p:cNvPr id="0" name="图片 43012" descr="image159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1979712" y="3018408"/>
                          <a:ext cx="2247900" cy="4826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6" name="组合 5"/>
          <p:cNvGrpSpPr/>
          <p:nvPr/>
        </p:nvGrpSpPr>
        <p:grpSpPr>
          <a:xfrm>
            <a:off x="-6433392" y="4077072"/>
            <a:ext cx="10297144" cy="1656184"/>
            <a:chOff x="-2700808" y="4077072"/>
            <a:chExt cx="10297144" cy="1656184"/>
          </a:xfrm>
        </p:grpSpPr>
        <p:graphicFrame>
          <p:nvGraphicFramePr>
            <p:cNvPr id="45" name="对象 44"/>
            <p:cNvGraphicFramePr>
              <a:graphicFrameLocks noChangeAspect="1"/>
            </p:cNvGraphicFramePr>
            <p:nvPr/>
          </p:nvGraphicFramePr>
          <p:xfrm>
            <a:off x="-2700808" y="4093562"/>
            <a:ext cx="5412097" cy="149567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3014" name="Equation" r:id="rId11" imgW="145694400" imgH="46329600" progId="Equation.DSMT4">
                    <p:embed/>
                  </p:oleObj>
                </mc:Choice>
                <mc:Fallback>
                  <p:oleObj name="Equation" r:id="rId11" imgW="145694400" imgH="46329600" progId="Equation.DSMT4">
                    <p:embed/>
                    <p:pic>
                      <p:nvPicPr>
                        <p:cNvPr id="0" name="图片 43013" descr="image160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-2700808" y="4093562"/>
                          <a:ext cx="5412097" cy="1495678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8" name="组合 3"/>
            <p:cNvGrpSpPr/>
            <p:nvPr/>
          </p:nvGrpSpPr>
          <p:grpSpPr>
            <a:xfrm>
              <a:off x="2771923" y="4077072"/>
              <a:ext cx="4824413" cy="1656184"/>
              <a:chOff x="2771923" y="4077072"/>
              <a:chExt cx="4824413" cy="1656184"/>
            </a:xfrm>
          </p:grpSpPr>
          <p:graphicFrame>
            <p:nvGraphicFramePr>
              <p:cNvPr id="23" name="对象 22"/>
              <p:cNvGraphicFramePr>
                <a:graphicFrameLocks noChangeAspect="1"/>
              </p:cNvGraphicFramePr>
              <p:nvPr/>
            </p:nvGraphicFramePr>
            <p:xfrm>
              <a:off x="2771923" y="4077072"/>
              <a:ext cx="4824413" cy="15875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43015" name="Equation" r:id="rId13" imgW="140817600" imgH="46329600" progId="Equation.DSMT4">
                      <p:embed/>
                    </p:oleObj>
                  </mc:Choice>
                  <mc:Fallback>
                    <p:oleObj name="Equation" r:id="rId13" imgW="140817600" imgH="46329600" progId="Equation.DSMT4">
                      <p:embed/>
                      <p:pic>
                        <p:nvPicPr>
                          <p:cNvPr id="0" name="图片 43014" descr="image161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14"/>
                          <a:stretch>
                            <a:fillRect/>
                          </a:stretch>
                        </p:blipFill>
                        <p:spPr>
                          <a:xfrm>
                            <a:off x="2771923" y="4077072"/>
                            <a:ext cx="4824413" cy="1587500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noFill/>
                          </a:ln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24" name="椭圆 23"/>
              <p:cNvSpPr/>
              <p:nvPr/>
            </p:nvSpPr>
            <p:spPr>
              <a:xfrm>
                <a:off x="5616116" y="4077072"/>
                <a:ext cx="324036" cy="1604814"/>
              </a:xfrm>
              <a:prstGeom prst="ellipse">
                <a:avLst/>
              </a:prstGeom>
              <a:noFill/>
              <a:ln w="412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6084168" y="4077072"/>
                <a:ext cx="288032" cy="1604814"/>
              </a:xfrm>
              <a:prstGeom prst="ellipse">
                <a:avLst/>
              </a:prstGeom>
              <a:noFill/>
              <a:ln w="412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椭圆 26"/>
              <p:cNvSpPr/>
              <p:nvPr/>
            </p:nvSpPr>
            <p:spPr>
              <a:xfrm>
                <a:off x="6804248" y="4128442"/>
                <a:ext cx="360040" cy="1604814"/>
              </a:xfrm>
              <a:prstGeom prst="ellipse">
                <a:avLst/>
              </a:prstGeom>
              <a:noFill/>
              <a:ln w="412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1" name="TextBox 30"/>
          <p:cNvSpPr txBox="1"/>
          <p:nvPr/>
        </p:nvSpPr>
        <p:spPr>
          <a:xfrm>
            <a:off x="4151784" y="4221088"/>
            <a:ext cx="612068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600" b="1" dirty="0"/>
              <a:t> 所以向量组</a:t>
            </a:r>
            <a:r>
              <a:rPr lang="en-US" altLang="zh-CN" sz="2600" b="1" dirty="0"/>
              <a:t> </a:t>
            </a:r>
            <a:r>
              <a:rPr lang="en-US" altLang="zh-CN" sz="2600" b="1" dirty="0" smtClean="0"/>
              <a:t>                           </a:t>
            </a:r>
            <a:r>
              <a:rPr lang="zh-CN" altLang="zh-CN" sz="2600" b="1" dirty="0" smtClean="0"/>
              <a:t>的</a:t>
            </a:r>
            <a:r>
              <a:rPr lang="zh-CN" altLang="zh-CN" sz="2600" b="1" dirty="0"/>
              <a:t>秩等于</a:t>
            </a:r>
            <a:r>
              <a:rPr lang="en-US" altLang="zh-CN" sz="2600" b="1" dirty="0"/>
              <a:t>3 </a:t>
            </a:r>
            <a:endParaRPr lang="zh-CN" altLang="en-US" sz="2600" b="1" dirty="0"/>
          </a:p>
        </p:txBody>
      </p:sp>
      <p:graphicFrame>
        <p:nvGraphicFramePr>
          <p:cNvPr id="32" name="对象 31"/>
          <p:cNvGraphicFramePr>
            <a:graphicFrameLocks noChangeAspect="1"/>
          </p:cNvGraphicFramePr>
          <p:nvPr/>
        </p:nvGraphicFramePr>
        <p:xfrm>
          <a:off x="6058644" y="4257760"/>
          <a:ext cx="194310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6" name="Equation" r:id="rId15" imgW="46634400" imgH="10058400" progId="Equation.DSMT4">
                  <p:embed/>
                </p:oleObj>
              </mc:Choice>
              <mc:Fallback>
                <p:oleObj name="Equation" r:id="rId15" imgW="46634400" imgH="10058400" progId="Equation.DSMT4">
                  <p:embed/>
                  <p:pic>
                    <p:nvPicPr>
                      <p:cNvPr id="0" name="图片 43015" descr="image162"/>
                      <p:cNvPicPr>
                        <a:picLocks noChangeAspect="1"/>
                      </p:cNvPicPr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058644" y="4257760"/>
                        <a:ext cx="1943100" cy="4191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TextBox 32"/>
          <p:cNvSpPr txBox="1"/>
          <p:nvPr/>
        </p:nvSpPr>
        <p:spPr>
          <a:xfrm>
            <a:off x="4223792" y="4686096"/>
            <a:ext cx="3312368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600" b="1" dirty="0"/>
              <a:t> 一个最大无关组为</a:t>
            </a:r>
            <a:r>
              <a:rPr lang="en-US" altLang="zh-CN" sz="2600" b="1" dirty="0"/>
              <a:t> </a:t>
            </a:r>
            <a:endParaRPr lang="zh-CN" altLang="en-US" sz="2600" b="1" dirty="0"/>
          </a:p>
        </p:txBody>
      </p:sp>
      <p:graphicFrame>
        <p:nvGraphicFramePr>
          <p:cNvPr id="34" name="对象 33"/>
          <p:cNvGraphicFramePr>
            <a:graphicFrameLocks noChangeAspect="1"/>
          </p:cNvGraphicFramePr>
          <p:nvPr/>
        </p:nvGraphicFramePr>
        <p:xfrm>
          <a:off x="4438180" y="5232518"/>
          <a:ext cx="170180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7" name="Equation" r:id="rId17" imgW="40843200" imgH="10058400" progId="Equation.DSMT4">
                  <p:embed/>
                </p:oleObj>
              </mc:Choice>
              <mc:Fallback>
                <p:oleObj name="Equation" r:id="rId17" imgW="40843200" imgH="10058400" progId="Equation.DSMT4">
                  <p:embed/>
                  <p:pic>
                    <p:nvPicPr>
                      <p:cNvPr id="0" name="图片 43016" descr="image163"/>
                      <p:cNvPicPr>
                        <a:picLocks noChangeAspect="1"/>
                      </p:cNvPicPr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4438180" y="5232518"/>
                        <a:ext cx="1701800" cy="4191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对象 34"/>
          <p:cNvGraphicFramePr>
            <a:graphicFrameLocks noChangeAspect="1"/>
          </p:cNvGraphicFramePr>
          <p:nvPr/>
        </p:nvGraphicFramePr>
        <p:xfrm>
          <a:off x="6600056" y="5232518"/>
          <a:ext cx="168910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8" name="Equation" r:id="rId19" imgW="40538400" imgH="10058400" progId="Equation.DSMT4">
                  <p:embed/>
                </p:oleObj>
              </mc:Choice>
              <mc:Fallback>
                <p:oleObj name="Equation" r:id="rId19" imgW="40538400" imgH="10058400" progId="Equation.DSMT4">
                  <p:embed/>
                  <p:pic>
                    <p:nvPicPr>
                      <p:cNvPr id="0" name="图片 43017" descr="image164"/>
                      <p:cNvPicPr>
                        <a:picLocks noChangeAspect="1"/>
                      </p:cNvPicPr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6600056" y="5232518"/>
                        <a:ext cx="1689100" cy="4191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对象 35"/>
          <p:cNvGraphicFramePr>
            <a:graphicFrameLocks noChangeAspect="1"/>
          </p:cNvGraphicFramePr>
          <p:nvPr/>
        </p:nvGraphicFramePr>
        <p:xfrm>
          <a:off x="7236416" y="4715514"/>
          <a:ext cx="1117600" cy="40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19" name="Equation" r:id="rId21" imgW="26822400" imgH="9753600" progId="Equation.DSMT4">
                  <p:embed/>
                </p:oleObj>
              </mc:Choice>
              <mc:Fallback>
                <p:oleObj name="Equation" r:id="rId21" imgW="26822400" imgH="9753600" progId="Equation.DSMT4">
                  <p:embed/>
                  <p:pic>
                    <p:nvPicPr>
                      <p:cNvPr id="0" name="图片 43018" descr="image165"/>
                      <p:cNvPicPr>
                        <a:picLocks noChangeAspect="1"/>
                      </p:cNvPicPr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7236416" y="4715514"/>
                        <a:ext cx="1117600" cy="406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9" name="TextBox 38"/>
          <p:cNvSpPr txBox="1"/>
          <p:nvPr/>
        </p:nvSpPr>
        <p:spPr>
          <a:xfrm>
            <a:off x="1703512" y="629597"/>
            <a:ext cx="936104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3396D9"/>
                </a:solidFill>
              </a:rPr>
              <a:t>练习</a:t>
            </a:r>
            <a:endParaRPr lang="zh-CN" altLang="en-US" sz="2600" b="1" dirty="0">
              <a:solidFill>
                <a:srgbClr val="3396D9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135560" y="416277"/>
            <a:ext cx="985609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 smtClean="0">
                <a:solidFill>
                  <a:srgbClr val="3396D9"/>
                </a:solidFill>
              </a:rPr>
              <a:t>例</a:t>
            </a:r>
            <a:r>
              <a:rPr lang="en-US" altLang="zh-CN" sz="2600" b="1" dirty="0" smtClean="0">
                <a:solidFill>
                  <a:srgbClr val="3396D9"/>
                </a:solidFill>
              </a:rPr>
              <a:t>2</a:t>
            </a:r>
            <a:endParaRPr lang="en-US" altLang="zh-CN" sz="2600" b="1" dirty="0" smtClean="0">
              <a:solidFill>
                <a:srgbClr val="3396D9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31757" y="447209"/>
            <a:ext cx="8208912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 smtClean="0"/>
              <a:t>             </a:t>
            </a:r>
            <a:r>
              <a:rPr lang="zh-CN" altLang="zh-CN" sz="2600" b="1" dirty="0" smtClean="0"/>
              <a:t>已知</a:t>
            </a:r>
            <a:r>
              <a:rPr lang="zh-CN" altLang="zh-CN" sz="2600" b="1" dirty="0"/>
              <a:t>向量组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(1, 2,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3)</a:t>
            </a:r>
            <a:r>
              <a:rPr lang="en-US" altLang="zh-CN" sz="2600" b="1" i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(3, 0, 1)</a:t>
            </a:r>
            <a:r>
              <a:rPr lang="en-US" altLang="zh-CN" sz="2600" b="1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(9, 6, -</a:t>
            </a:r>
            <a:r>
              <a:rPr lang="en-US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7)</a:t>
            </a:r>
            <a:r>
              <a:rPr lang="en-US" altLang="zh-CN" sz="2600" b="1" i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zh-CN" altLang="zh-CN" sz="2600" b="1" dirty="0"/>
              <a:t>与向量组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(0, 1, -1)</a:t>
            </a:r>
            <a:r>
              <a:rPr lang="en-US" altLang="zh-CN" sz="2600" b="1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2,1)</a:t>
            </a:r>
            <a:r>
              <a:rPr lang="en-US" altLang="zh-CN" sz="2600" b="1" i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(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1,0)</a:t>
            </a:r>
            <a:r>
              <a:rPr lang="en-US" altLang="zh-CN" sz="2600" b="1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zh-CN" altLang="zh-CN" sz="2600" b="1" dirty="0" smtClean="0"/>
              <a:t>具有相同</a:t>
            </a:r>
            <a:r>
              <a:rPr lang="zh-CN" altLang="zh-CN" sz="2600" b="1" dirty="0"/>
              <a:t>的秩，且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zh-CN" sz="2600" b="1" dirty="0"/>
              <a:t>可由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线性表示，求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的值</a:t>
            </a:r>
            <a:r>
              <a:rPr lang="zh-CN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zh-CN" altLang="zh-CN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89566" y="2204864"/>
            <a:ext cx="693077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 smtClean="0"/>
              <a:t>解：</a:t>
            </a:r>
            <a:endParaRPr lang="zh-CN" altLang="en-US" sz="26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2882643" y="2204864"/>
            <a:ext cx="6597733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600" b="1" dirty="0"/>
              <a:t>由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=2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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|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=0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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zh-CN" altLang="zh-CN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75520" y="2712402"/>
            <a:ext cx="8064895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600" b="1" dirty="0" smtClean="0"/>
              <a:t>又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zh-CN" sz="2600" b="1" dirty="0"/>
              <a:t>可由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zh-CN" sz="2600" b="1" dirty="0"/>
              <a:t>线性表示</a:t>
            </a:r>
            <a:r>
              <a:rPr lang="zh-CN" altLang="zh-CN" sz="2600" b="1" dirty="0" smtClean="0"/>
              <a:t>，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zh-CN" sz="2600" b="1" dirty="0"/>
              <a:t>可由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zh-CN" altLang="zh-CN" sz="2600" b="1" dirty="0" smtClean="0"/>
              <a:t>线性</a:t>
            </a:r>
            <a:r>
              <a:rPr lang="zh-CN" altLang="zh-CN" sz="2600" b="1" dirty="0"/>
              <a:t>表示</a:t>
            </a:r>
            <a:r>
              <a:rPr lang="zh-CN" altLang="zh-CN" sz="2600" b="1" dirty="0" smtClean="0"/>
              <a:t>，</a:t>
            </a:r>
            <a:endParaRPr lang="en-US" altLang="zh-CN" sz="2600" b="1" dirty="0" smtClean="0"/>
          </a:p>
          <a:p>
            <a:r>
              <a:rPr lang="zh-CN" altLang="zh-CN" sz="2600" b="1" dirty="0" smtClean="0"/>
              <a:t>得到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zh-CN" sz="2600" b="1" dirty="0"/>
              <a:t>可由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zh-CN" sz="2600" b="1" dirty="0"/>
              <a:t>线性表示</a:t>
            </a:r>
            <a:endParaRPr lang="zh-CN" altLang="en-US" sz="2600" dirty="0"/>
          </a:p>
        </p:txBody>
      </p:sp>
      <p:sp>
        <p:nvSpPr>
          <p:cNvPr id="11" name="TextBox 10"/>
          <p:cNvSpPr txBox="1"/>
          <p:nvPr/>
        </p:nvSpPr>
        <p:spPr>
          <a:xfrm>
            <a:off x="2162563" y="3645024"/>
            <a:ext cx="544560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600" b="1" dirty="0"/>
              <a:t>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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|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= 0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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5</a:t>
            </a:r>
            <a:r>
              <a:rPr lang="en-US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altLang="zh-CN" sz="2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b="1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CN" sz="2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15</a:t>
            </a:r>
            <a:r>
              <a:rPr lang="en-US" altLang="zh-CN" sz="2600" b="1" dirty="0" smtClean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zh-CN" sz="2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75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4" grpId="0"/>
      <p:bldP spid="1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919536" y="883527"/>
            <a:ext cx="72008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 smtClean="0">
                <a:solidFill>
                  <a:srgbClr val="3396D9"/>
                </a:solidFill>
              </a:rPr>
              <a:t>例</a:t>
            </a:r>
            <a:r>
              <a:rPr lang="en-US" altLang="zh-CN" sz="2600" b="1" dirty="0">
                <a:solidFill>
                  <a:srgbClr val="3396D9"/>
                </a:solidFill>
              </a:rPr>
              <a:t>3</a:t>
            </a:r>
            <a:endParaRPr lang="zh-CN" altLang="en-US" sz="2600" b="1" dirty="0">
              <a:solidFill>
                <a:srgbClr val="3396D9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39616" y="883527"/>
            <a:ext cx="720080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600" b="1" dirty="0"/>
              <a:t>若向量组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zh-CN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…，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zh-CN" sz="2600" b="1" dirty="0"/>
              <a:t>可由向量组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endParaRPr lang="zh-CN" alt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51584" y="1895121"/>
            <a:ext cx="540060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 </a:t>
            </a:r>
            <a:r>
              <a:rPr lang="en-US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zh-CN" altLang="zh-CN" sz="2600" b="1" dirty="0" smtClean="0"/>
              <a:t>当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zh-CN" altLang="zh-CN" sz="2600" b="1" dirty="0"/>
              <a:t>时，向量组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zh-CN" sz="2600" b="1" dirty="0"/>
              <a:t>必线性相关；</a:t>
            </a:r>
            <a:endParaRPr lang="zh-CN" altLang="en-US" sz="26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135560" y="2460951"/>
            <a:ext cx="6624736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zh-CN" altLang="zh-CN" sz="2600" b="1" dirty="0"/>
              <a:t>当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zh-CN" altLang="zh-CN" sz="2600" b="1" dirty="0"/>
              <a:t>时，向量组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zh-CN" sz="2600" b="1" dirty="0"/>
              <a:t>必线性相关；</a:t>
            </a:r>
            <a:endParaRPr lang="zh-CN" altLang="en-US" sz="26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2135560" y="3089059"/>
            <a:ext cx="576064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zh-CN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zh-CN" altLang="zh-CN" sz="2600" b="1" dirty="0"/>
              <a:t>当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zh-CN" altLang="zh-CN" sz="2600" b="1" dirty="0"/>
              <a:t>时，向量组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zh-CN" sz="2600" b="1" dirty="0"/>
              <a:t>必线性相关；</a:t>
            </a:r>
            <a:endParaRPr lang="zh-CN" altLang="en-US" sz="26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2135560" y="3728645"/>
            <a:ext cx="5616624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zh-CN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zh-CN" altLang="zh-CN" sz="2600" b="1" dirty="0"/>
              <a:t>当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zh-CN" altLang="zh-CN" sz="2600" b="1" dirty="0"/>
              <a:t>时，向量组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zh-CN" sz="2600" b="1" dirty="0"/>
              <a:t>必线性相关；</a:t>
            </a:r>
            <a:endParaRPr lang="zh-CN" altLang="en-US" sz="26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919665" y="5876781"/>
            <a:ext cx="8064896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能由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线性表示，必有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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B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=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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endParaRPr lang="zh-CN" altLang="zh-CN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2600" b="1" dirty="0"/>
          </a:p>
        </p:txBody>
      </p:sp>
      <p:sp>
        <p:nvSpPr>
          <p:cNvPr id="4" name="十角星 3"/>
          <p:cNvSpPr/>
          <p:nvPr/>
        </p:nvSpPr>
        <p:spPr>
          <a:xfrm>
            <a:off x="5303912" y="1099551"/>
            <a:ext cx="936104" cy="1217870"/>
          </a:xfrm>
          <a:prstGeom prst="star10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200" b="1" dirty="0" smtClean="0">
                <a:solidFill>
                  <a:srgbClr val="FFFF00"/>
                </a:solidFill>
              </a:rPr>
              <a:t>D</a:t>
            </a:r>
            <a:endParaRPr lang="zh-CN" altLang="en-US" sz="7200" b="1" dirty="0">
              <a:solidFill>
                <a:srgbClr val="FFFF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703512" y="1375970"/>
            <a:ext cx="432048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600" b="1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zh-CN" altLang="zh-CN" sz="2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r>
              <a:rPr lang="en-US" altLang="zh-CN" sz="26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i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b="1" i="1" baseline="-25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altLang="zh-CN" sz="2600" b="1" baseline="-25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zh-CN" sz="2600" b="1" dirty="0">
                <a:solidFill>
                  <a:prstClr val="black"/>
                </a:solidFill>
              </a:rPr>
              <a:t>线性表示，则（</a:t>
            </a:r>
            <a:r>
              <a:rPr lang="en-US" altLang="zh-CN" sz="2600" b="1" dirty="0">
                <a:solidFill>
                  <a:prstClr val="black"/>
                </a:solidFill>
              </a:rPr>
              <a:t>    </a:t>
            </a:r>
            <a:r>
              <a:rPr lang="zh-CN" altLang="zh-CN" sz="2600" b="1" dirty="0">
                <a:solidFill>
                  <a:prstClr val="black"/>
                </a:solidFill>
              </a:rPr>
              <a:t>）</a:t>
            </a:r>
            <a:endParaRPr lang="zh-CN" altLang="en-US" sz="2600" b="1" dirty="0">
              <a:solidFill>
                <a:prstClr val="black"/>
              </a:solidFill>
            </a:endParaRPr>
          </a:p>
          <a:p>
            <a:endParaRPr lang="zh-CN" altLang="en-US" dirty="0"/>
          </a:p>
        </p:txBody>
      </p:sp>
      <p:sp>
        <p:nvSpPr>
          <p:cNvPr id="168962" name="Rectangle 2"/>
          <p:cNvSpPr>
            <a:spLocks noChangeArrowheads="1"/>
          </p:cNvSpPr>
          <p:nvPr/>
        </p:nvSpPr>
        <p:spPr bwMode="auto">
          <a:xfrm>
            <a:off x="1847215" y="4149090"/>
            <a:ext cx="8340725" cy="163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p>
            <a:pPr marL="342900" indent="-342900" fontAlgn="base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zh-CN" sz="2400" b="1" dirty="0" smtClean="0">
                <a:solidFill>
                  <a:srgbClr val="000000"/>
                </a:solidFill>
              </a:rPr>
              <a:t>向量组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 </a:t>
            </a:r>
            <a:r>
              <a:rPr kumimoji="1" lang="en-US" altLang="zh-CN" sz="2400" b="1" i="1" dirty="0" smtClean="0">
                <a:solidFill>
                  <a:srgbClr val="000000"/>
                </a:solidFill>
                <a:sym typeface="+mn-ea"/>
              </a:rPr>
              <a:t>A</a:t>
            </a:r>
            <a:r>
              <a:rPr kumimoji="1" lang="zh-CN" altLang="en-US" sz="2400" b="1" dirty="0" smtClean="0">
                <a:solidFill>
                  <a:srgbClr val="000000"/>
                </a:solidFill>
                <a:sym typeface="+mn-ea"/>
              </a:rPr>
              <a:t>：</a:t>
            </a:r>
            <a:r>
              <a:rPr kumimoji="1" lang="en-US" altLang="zh-CN" sz="2400" b="1" i="1" dirty="0" smtClean="0">
                <a:solidFill>
                  <a:srgbClr val="000000"/>
                </a:solidFill>
                <a:sym typeface="+mn-ea"/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  <a:sym typeface="+mn-ea"/>
              </a:rPr>
              <a:t>1</a:t>
            </a:r>
            <a:r>
              <a:rPr kumimoji="1" lang="en-US" altLang="zh-CN" sz="2400" b="1" dirty="0" smtClean="0">
                <a:solidFill>
                  <a:srgbClr val="000000"/>
                </a:solidFill>
                <a:sym typeface="+mn-ea"/>
              </a:rPr>
              <a:t>, </a:t>
            </a:r>
            <a:r>
              <a:rPr kumimoji="1" lang="en-US" altLang="zh-CN" sz="2400" b="1" i="1" dirty="0" smtClean="0">
                <a:solidFill>
                  <a:srgbClr val="000000"/>
                </a:solidFill>
                <a:sym typeface="+mn-ea"/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  <a:sym typeface="+mn-ea"/>
              </a:rPr>
              <a:t>2</a:t>
            </a:r>
            <a:r>
              <a:rPr kumimoji="1" lang="en-US" altLang="zh-CN" sz="2400" b="1" dirty="0" smtClean="0">
                <a:solidFill>
                  <a:srgbClr val="000000"/>
                </a:solidFill>
                <a:sym typeface="+mn-ea"/>
              </a:rPr>
              <a:t>, …, </a:t>
            </a:r>
            <a:r>
              <a:rPr kumimoji="1" lang="en-US" altLang="zh-CN" sz="2400" b="1" i="1" dirty="0" smtClean="0">
                <a:solidFill>
                  <a:srgbClr val="000000"/>
                </a:solidFill>
                <a:sym typeface="+mn-ea"/>
              </a:rPr>
              <a:t>a</a:t>
            </a:r>
            <a:r>
              <a:rPr kumimoji="1" lang="en-US" altLang="zh-CN" sz="2400" b="1" i="1" baseline="-25000" dirty="0" smtClean="0">
                <a:solidFill>
                  <a:srgbClr val="000000"/>
                </a:solidFill>
                <a:sym typeface="+mn-ea"/>
              </a:rPr>
              <a:t>m  </a:t>
            </a:r>
            <a:r>
              <a:rPr kumimoji="1" lang="en-US" altLang="zh-CN" sz="2400" b="1" i="1" baseline="-25000" dirty="0" smtClean="0">
                <a:solidFill>
                  <a:srgbClr val="000000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能由向量组</a:t>
            </a:r>
            <a:r>
              <a:rPr kumimoji="1" lang="en-US" altLang="zh-CN" sz="2400" b="1" i="1" dirty="0" smtClean="0">
                <a:solidFill>
                  <a:srgbClr val="000000"/>
                </a:solidFill>
                <a:sym typeface="+mn-ea"/>
              </a:rPr>
              <a:t>B</a:t>
            </a:r>
            <a:r>
              <a:rPr kumimoji="1" lang="zh-CN" altLang="en-US" sz="2400" b="1" dirty="0" smtClean="0">
                <a:solidFill>
                  <a:srgbClr val="000000"/>
                </a:solidFill>
                <a:sym typeface="+mn-ea"/>
              </a:rPr>
              <a:t>：</a:t>
            </a:r>
            <a:r>
              <a:rPr kumimoji="1" lang="en-US" altLang="zh-CN" sz="2400" b="1" i="1" dirty="0" smtClean="0">
                <a:solidFill>
                  <a:srgbClr val="000000"/>
                </a:solidFill>
                <a:sym typeface="+mn-ea"/>
              </a:rPr>
              <a:t>b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  <a:sym typeface="+mn-ea"/>
              </a:rPr>
              <a:t>1</a:t>
            </a:r>
            <a:r>
              <a:rPr kumimoji="1" lang="en-US" altLang="zh-CN" sz="2400" b="1" dirty="0" smtClean="0">
                <a:solidFill>
                  <a:srgbClr val="000000"/>
                </a:solidFill>
                <a:sym typeface="+mn-ea"/>
              </a:rPr>
              <a:t>, </a:t>
            </a:r>
            <a:r>
              <a:rPr kumimoji="1" lang="en-US" altLang="zh-CN" sz="2400" b="1" i="1" dirty="0" smtClean="0">
                <a:solidFill>
                  <a:srgbClr val="000000"/>
                </a:solidFill>
                <a:sym typeface="+mn-ea"/>
              </a:rPr>
              <a:t>b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  <a:sym typeface="+mn-ea"/>
              </a:rPr>
              <a:t>2</a:t>
            </a:r>
            <a:r>
              <a:rPr kumimoji="1" lang="en-US" altLang="zh-CN" sz="2400" b="1" dirty="0" smtClean="0">
                <a:solidFill>
                  <a:srgbClr val="000000"/>
                </a:solidFill>
                <a:sym typeface="+mn-ea"/>
              </a:rPr>
              <a:t>, …, </a:t>
            </a:r>
            <a:r>
              <a:rPr kumimoji="1" lang="en-US" altLang="zh-CN" sz="2400" b="1" i="1" dirty="0" err="1" smtClean="0">
                <a:solidFill>
                  <a:srgbClr val="000000"/>
                </a:solidFill>
                <a:sym typeface="+mn-ea"/>
              </a:rPr>
              <a:t>b</a:t>
            </a:r>
            <a:r>
              <a:rPr kumimoji="1" lang="en-US" altLang="zh-CN" sz="2400" b="1" i="1" baseline="-25000" dirty="0" err="1" smtClean="0">
                <a:solidFill>
                  <a:srgbClr val="000000"/>
                </a:solidFill>
                <a:sym typeface="+mn-ea"/>
              </a:rPr>
              <a:t>l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 线性表示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solidFill>
                  <a:srgbClr val="000000"/>
                </a:solidFill>
              </a:rPr>
              <a:t>		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矩阵方程 </a:t>
            </a:r>
            <a:r>
              <a:rPr kumimoji="1" lang="en-US" altLang="zh-CN" sz="2400" b="1" i="1" dirty="0" smtClean="0">
                <a:solidFill>
                  <a:srgbClr val="000000"/>
                </a:solidFill>
                <a:sym typeface="+mn-ea"/>
              </a:rPr>
              <a:t>B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X =</a:t>
            </a:r>
            <a:r>
              <a:rPr kumimoji="1" lang="en-US" altLang="zh-CN" sz="2400" b="1" i="1" dirty="0" smtClean="0">
                <a:solidFill>
                  <a:srgbClr val="000000"/>
                </a:solidFill>
                <a:sym typeface="+mn-ea"/>
              </a:rPr>
              <a:t>A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 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有解</a:t>
            </a:r>
            <a:r>
              <a:rPr kumimoji="1" lang="zh-CN" altLang="en-US" sz="2400" b="1" i="1" baseline="-25000" dirty="0" smtClean="0">
                <a:solidFill>
                  <a:srgbClr val="000000"/>
                </a:solidFill>
              </a:rPr>
              <a:t> </a:t>
            </a:r>
            <a:endParaRPr kumimoji="1" lang="zh-CN" altLang="en-US" sz="2400" b="1" i="1" baseline="-25000" dirty="0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i="1" dirty="0" smtClean="0">
                <a:solidFill>
                  <a:srgbClr val="000000"/>
                </a:solidFill>
              </a:rPr>
              <a:t>		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R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(</a:t>
            </a:r>
            <a:r>
              <a:rPr kumimoji="1" lang="en-US" altLang="zh-CN" sz="2400" b="1" i="1" dirty="0" smtClean="0">
                <a:solidFill>
                  <a:srgbClr val="000000"/>
                </a:solidFill>
                <a:sym typeface="+mn-ea"/>
              </a:rPr>
              <a:t>B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) =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R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(</a:t>
            </a:r>
            <a:r>
              <a:rPr kumimoji="1" lang="en-US" altLang="zh-CN" sz="2400" b="1" i="1" dirty="0" smtClean="0">
                <a:solidFill>
                  <a:srgbClr val="000000"/>
                </a:solidFill>
                <a:sym typeface="+mn-ea"/>
              </a:rPr>
              <a:t>B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dirty="0" smtClean="0">
                <a:solidFill>
                  <a:srgbClr val="000000"/>
                </a:solidFill>
                <a:sym typeface="+mn-ea"/>
              </a:rPr>
              <a:t>A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)</a:t>
            </a:r>
            <a:r>
              <a:rPr kumimoji="1" lang="en-US" altLang="zh-CN" sz="2400" b="1" dirty="0" smtClean="0">
                <a:solidFill>
                  <a:srgbClr val="FF0000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		</a:t>
            </a:r>
            <a:endParaRPr kumimoji="1" lang="zh-CN" altLang="en-US" sz="2400" b="1" dirty="0" smtClean="0">
              <a:solidFill>
                <a:srgbClr val="FF0000"/>
              </a:solidFill>
            </a:endParaRPr>
          </a:p>
        </p:txBody>
      </p:sp>
      <p:sp>
        <p:nvSpPr>
          <p:cNvPr id="168968" name="AutoShape 8"/>
          <p:cNvSpPr>
            <a:spLocks noChangeAspect="1" noChangeArrowheads="1"/>
          </p:cNvSpPr>
          <p:nvPr/>
        </p:nvSpPr>
        <p:spPr bwMode="auto">
          <a:xfrm>
            <a:off x="2207578" y="4796790"/>
            <a:ext cx="496887" cy="395288"/>
          </a:xfrm>
          <a:prstGeom prst="leftRightArrow">
            <a:avLst>
              <a:gd name="adj1" fmla="val 50000"/>
              <a:gd name="adj2" fmla="val 25141"/>
            </a:avLst>
          </a:prstGeom>
          <a:solidFill>
            <a:srgbClr val="9999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2" name="AutoShape 8"/>
          <p:cNvSpPr>
            <a:spLocks noChangeAspect="1" noChangeArrowheads="1"/>
          </p:cNvSpPr>
          <p:nvPr/>
        </p:nvSpPr>
        <p:spPr bwMode="auto">
          <a:xfrm>
            <a:off x="2207578" y="5372735"/>
            <a:ext cx="496887" cy="395288"/>
          </a:xfrm>
          <a:prstGeom prst="leftRightArrow">
            <a:avLst>
              <a:gd name="adj1" fmla="val 50000"/>
              <a:gd name="adj2" fmla="val 25141"/>
            </a:avLst>
          </a:prstGeom>
          <a:solidFill>
            <a:srgbClr val="9999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0" dur="500"/>
                                        <p:tgtEl>
                                          <p:spTgt spid="168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4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7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0" fill="hold"/>
                                        <p:tgtEl>
                                          <p:spTgt spid="1689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0" fill="hold"/>
                                        <p:tgtEl>
                                          <p:spTgt spid="1689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1689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1689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689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4" grpId="0" bldLvl="0" animBg="1"/>
      <p:bldP spid="12" grpId="0"/>
      <p:bldP spid="168968" grpId="0" bldLvl="0" animBg="1"/>
      <p:bldP spid="2" grpId="0" bldLvl="0" animBg="1"/>
      <p:bldP spid="168962" grpId="0"/>
      <p:bldP spid="16896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图文框 23"/>
          <p:cNvSpPr/>
          <p:nvPr/>
        </p:nvSpPr>
        <p:spPr>
          <a:xfrm>
            <a:off x="0" y="0"/>
            <a:ext cx="12192000" cy="6884192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975BE">
                  <a:alpha val="24000"/>
                </a:srgbClr>
              </a:gs>
              <a:gs pos="38000">
                <a:srgbClr val="786DCE">
                  <a:alpha val="0"/>
                </a:srgbClr>
              </a:gs>
              <a:gs pos="100000">
                <a:srgbClr val="FF8D8D">
                  <a:alpha val="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-1" y="569167"/>
            <a:ext cx="6996701" cy="5718449"/>
            <a:chOff x="-1" y="569167"/>
            <a:chExt cx="6996701" cy="5718449"/>
          </a:xfrm>
        </p:grpSpPr>
        <p:pic>
          <p:nvPicPr>
            <p:cNvPr id="26" name="图片 25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03" r="7303" b="29466"/>
            <a:stretch>
              <a:fillRect/>
            </a:stretch>
          </p:blipFill>
          <p:spPr>
            <a:xfrm flipH="1">
              <a:off x="-1" y="569167"/>
              <a:ext cx="6996701" cy="5718449"/>
            </a:xfrm>
            <a:prstGeom prst="rect">
              <a:avLst/>
            </a:prstGeom>
          </p:spPr>
        </p:pic>
        <p:sp>
          <p:nvSpPr>
            <p:cNvPr id="4" name="PA-102231"/>
            <p:cNvSpPr/>
            <p:nvPr>
              <p:custDataLst>
                <p:tags r:id="rId2"/>
              </p:custDataLst>
            </p:nvPr>
          </p:nvSpPr>
          <p:spPr>
            <a:xfrm>
              <a:off x="0" y="576263"/>
              <a:ext cx="6996700" cy="5711353"/>
            </a:xfrm>
            <a:prstGeom prst="rect">
              <a:avLst/>
            </a:prstGeom>
            <a:blipFill dpi="0" rotWithShape="1">
              <a:blip r:embed="rId3">
                <a:alphaModFix amt="78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5" name="PA-102232"/>
          <p:cNvSpPr/>
          <p:nvPr>
            <p:custDataLst>
              <p:tags r:id="rId4"/>
            </p:custDataLst>
          </p:nvPr>
        </p:nvSpPr>
        <p:spPr>
          <a:xfrm>
            <a:off x="4079103" y="955887"/>
            <a:ext cx="7506557" cy="497838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93700" dist="88900" algn="c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6BB6"/>
              </a:solidFill>
              <a:cs typeface="+mn-ea"/>
              <a:sym typeface="+mn-lt"/>
            </a:endParaRPr>
          </a:p>
        </p:txBody>
      </p:sp>
      <p:grpSp>
        <p:nvGrpSpPr>
          <p:cNvPr id="6" name="PA-102233"/>
          <p:cNvGrpSpPr/>
          <p:nvPr>
            <p:custDataLst>
              <p:tags r:id="rId5"/>
            </p:custDataLst>
          </p:nvPr>
        </p:nvGrpSpPr>
        <p:grpSpPr>
          <a:xfrm>
            <a:off x="1022132" y="2496655"/>
            <a:ext cx="2704894" cy="1747765"/>
            <a:chOff x="1269361" y="2436308"/>
            <a:chExt cx="2704894" cy="1747765"/>
          </a:xfrm>
        </p:grpSpPr>
        <p:grpSp>
          <p:nvGrpSpPr>
            <p:cNvPr id="7" name="组合 6"/>
            <p:cNvGrpSpPr/>
            <p:nvPr/>
          </p:nvGrpSpPr>
          <p:grpSpPr>
            <a:xfrm>
              <a:off x="1269361" y="2436308"/>
              <a:ext cx="2704894" cy="1508105"/>
              <a:chOff x="1808755" y="2314081"/>
              <a:chExt cx="2704894" cy="1508105"/>
            </a:xfrm>
          </p:grpSpPr>
          <p:sp>
            <p:nvSpPr>
              <p:cNvPr id="9" name="PA-文本框 7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1926902" y="2314081"/>
                <a:ext cx="2114550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kumimoji="1" lang="zh-CN" altLang="en-US" sz="5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目  录</a:t>
                </a:r>
                <a:endParaRPr kumimoji="1" lang="zh-CN" altLang="en-US" sz="5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0" name="PA-文本框 8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1808755" y="3237411"/>
                <a:ext cx="2704894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GB" altLang="zh-CN" sz="3200" b="1" i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CONTENTS</a:t>
                </a:r>
                <a:endParaRPr kumimoji="1" lang="en-GB" altLang="zh-CN" sz="3200" b="1" i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endParaRPr>
              </a:p>
            </p:txBody>
          </p:sp>
        </p:grpSp>
        <p:sp>
          <p:nvSpPr>
            <p:cNvPr id="8" name="PA-矩形 6"/>
            <p:cNvSpPr/>
            <p:nvPr>
              <p:custDataLst>
                <p:tags r:id="rId8"/>
              </p:custDataLst>
            </p:nvPr>
          </p:nvSpPr>
          <p:spPr>
            <a:xfrm>
              <a:off x="1387509" y="4111603"/>
              <a:ext cx="2114550" cy="724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E79937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543958" y="1692071"/>
            <a:ext cx="449685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4.1</a:t>
            </a:r>
            <a:r>
              <a:rPr lang="en-US" altLang="zh-CN" sz="2400" b="1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向量组及其线性组合</a:t>
            </a:r>
            <a:endParaRPr lang="zh-CN" altLang="en-US" sz="2400" b="1" dirty="0">
              <a:solidFill>
                <a:srgbClr val="8E72C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 flipH="1">
            <a:off x="5532360" y="4663871"/>
            <a:ext cx="486014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headEnd type="diamond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5532359" y="2474569"/>
            <a:ext cx="362712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4.2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向量组的线性相关性</a:t>
            </a:r>
            <a:endParaRPr lang="zh-CN" altLang="en-US" sz="2400" b="1" dirty="0">
              <a:solidFill>
                <a:srgbClr val="8E72C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543958" y="3257067"/>
            <a:ext cx="44435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4.3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2400" b="1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向量组的秩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532359" y="4039565"/>
            <a:ext cx="465995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4.4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向量空间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532359" y="4822064"/>
            <a:ext cx="517573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4.5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线性方程组的解的结构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H="1">
            <a:off x="5543959" y="3879753"/>
            <a:ext cx="4848549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headEnd type="diamond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5543959" y="3100168"/>
            <a:ext cx="4848549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headEnd type="diamond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5532360" y="2326084"/>
            <a:ext cx="486014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headEnd type="diamond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4927600" y="1803400"/>
            <a:ext cx="12700" cy="3390900"/>
          </a:xfrm>
          <a:prstGeom prst="line">
            <a:avLst/>
          </a:prstGeom>
          <a:ln w="19050">
            <a:solidFill>
              <a:srgbClr val="8E72C3"/>
            </a:solidFill>
            <a:prstDash val="dash"/>
            <a:headEnd type="diamond" w="lg" len="med"/>
            <a:tailEnd type="diamond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  <p:bldP spid="13" grpId="0"/>
      <p:bldP spid="14" grpId="0"/>
      <p:bldP spid="1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例题_01"/>
          <p:cNvPicPr>
            <a:picLocks noChangeAspect="1"/>
          </p:cNvPicPr>
          <p:nvPr/>
        </p:nvPicPr>
        <p:blipFill>
          <a:blip r:embed="rId1"/>
          <a:srcRect l="7479" t="44556" r="77156" b="41713"/>
          <a:stretch>
            <a:fillRect/>
          </a:stretch>
        </p:blipFill>
        <p:spPr>
          <a:xfrm>
            <a:off x="1016635" y="605155"/>
            <a:ext cx="1873250" cy="941705"/>
          </a:xfrm>
          <a:prstGeom prst="rect">
            <a:avLst/>
          </a:prstGeom>
        </p:spPr>
      </p:pic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25609" name="Rectangle 9"/>
          <p:cNvSpPr/>
          <p:nvPr/>
        </p:nvSpPr>
        <p:spPr>
          <a:xfrm>
            <a:off x="2761615" y="1900555"/>
            <a:ext cx="279400" cy="33845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 anchor="t" anchorCtr="0">
            <a:spAutoFit/>
          </a:bodyPr>
          <a:lstStyle/>
          <a:p>
            <a:r>
              <a:rPr lang="zh-CN" altLang="en-US" sz="2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证</a:t>
            </a:r>
            <a:endParaRPr lang="zh-CN" altLang="en-US" sz="2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9" name="PA-102231"/>
          <p:cNvSpPr/>
          <p:nvPr>
            <p:custDataLst>
              <p:tags r:id="rId2"/>
            </p:custDataLst>
          </p:nvPr>
        </p:nvSpPr>
        <p:spPr>
          <a:xfrm>
            <a:off x="1000125" y="4944745"/>
            <a:ext cx="10154920" cy="1513840"/>
          </a:xfrm>
          <a:prstGeom prst="rect">
            <a:avLst/>
          </a:prstGeom>
          <a:solidFill>
            <a:schemeClr val="bg1"/>
          </a:solidFill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646ED2"/>
                </a:gs>
                <a:gs pos="83000">
                  <a:srgbClr val="8E72C3"/>
                </a:gs>
                <a:gs pos="100000">
                  <a:srgbClr val="B882D6"/>
                </a:gs>
              </a:gsLst>
              <a:lin ang="21000000" scaled="0"/>
            </a:gradFill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26631" name="Text Box 7"/>
          <p:cNvSpPr txBox="1"/>
          <p:nvPr/>
        </p:nvSpPr>
        <p:spPr>
          <a:xfrm>
            <a:off x="3192780" y="1776095"/>
            <a:ext cx="7722870" cy="159447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设向量组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和向量组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B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合并成向量组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C</a:t>
            </a:r>
            <a:r>
              <a:rPr lang="en-US" altLang="zh-CN" sz="2000" dirty="0"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r>
              <a:rPr lang="en-US" altLang="zh-CN" sz="2000" dirty="0">
                <a:latin typeface="Times New Roman" panose="02020603050405020304" pitchFamily="18" charset="0"/>
                <a:sym typeface="+mn-ea"/>
              </a:rPr>
              <a:t> </a:t>
            </a:r>
            <a:endParaRPr lang="en-US" altLang="zh-CN" sz="2000" dirty="0">
              <a:latin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因为向量组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B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能由向量组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表示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所以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i="1" baseline="-30000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i="1" baseline="-30000" dirty="0">
                <a:latin typeface="Times New Roman" panose="02020603050405020304" pitchFamily="18" charset="0"/>
                <a:sym typeface="+mn-ea"/>
              </a:rPr>
              <a:t>C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r>
              <a:rPr lang="en-US" altLang="zh-CN" sz="2000" dirty="0">
                <a:latin typeface="Times New Roman" panose="02020603050405020304" pitchFamily="18" charset="0"/>
                <a:sym typeface="+mn-ea"/>
              </a:rPr>
              <a:t> </a:t>
            </a:r>
            <a:endParaRPr lang="en-US" altLang="zh-CN" sz="2000" dirty="0">
              <a:latin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又已知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i="1" baseline="-30000" dirty="0"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i="1" baseline="-30000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故有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i="1" baseline="-30000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i="1" baseline="-30000" dirty="0"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i="1" baseline="-30000" dirty="0">
                <a:latin typeface="Times New Roman" panose="02020603050405020304" pitchFamily="18" charset="0"/>
                <a:sym typeface="+mn-ea"/>
              </a:rPr>
              <a:t>C 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 因此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向量组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与向量组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B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等价</a:t>
            </a:r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</a:t>
            </a:r>
            <a:endParaRPr lang="en-US" altLang="zh-CN" sz="20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26644" name="Text Box 20"/>
          <p:cNvSpPr txBox="1"/>
          <p:nvPr/>
        </p:nvSpPr>
        <p:spPr>
          <a:xfrm>
            <a:off x="1771650" y="5198110"/>
            <a:ext cx="8618855" cy="110744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indent="558800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1956455923"/>
                </a:ext>
              </a:extLst>
            </a:pP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向量组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latin typeface="Times New Roman" panose="02020603050405020304" pitchFamily="18" charset="0"/>
                <a:sym typeface="+mn-ea"/>
              </a:rPr>
              <a:t>m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与向量组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i="1" baseline="-30000" dirty="0">
                <a:latin typeface="Times New Roman" panose="02020603050405020304" pitchFamily="18" charset="0"/>
                <a:sym typeface="+mn-ea"/>
              </a:rPr>
              <a:t>l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等价的充分必要条件是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1748" name="Text Box 5"/>
          <p:cNvSpPr txBox="1"/>
          <p:nvPr/>
        </p:nvSpPr>
        <p:spPr>
          <a:xfrm>
            <a:off x="3188335" y="518478"/>
            <a:ext cx="7966075" cy="110744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设向量组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能由向量组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线性表示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且它们的秩相等,证明向量组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等价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</a:t>
            </a:r>
            <a:endParaRPr lang="zh-CN" altLang="en-US" sz="20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136015" y="4696460"/>
            <a:ext cx="2042795" cy="516255"/>
            <a:chOff x="485926" y="4500767"/>
            <a:chExt cx="2000150" cy="454822"/>
          </a:xfrm>
        </p:grpSpPr>
        <p:sp>
          <p:nvSpPr>
            <p:cNvPr id="8" name="PA-102231"/>
            <p:cNvSpPr/>
            <p:nvPr>
              <p:custDataLst>
                <p:tags r:id="rId3"/>
              </p:custDataLst>
            </p:nvPr>
          </p:nvSpPr>
          <p:spPr>
            <a:xfrm>
              <a:off x="485926" y="4500767"/>
              <a:ext cx="2000150" cy="454822"/>
            </a:xfrm>
            <a:prstGeom prst="rect">
              <a:avLst/>
            </a:prstGeom>
            <a:blipFill dpi="0" rotWithShape="0">
              <a:blip r:embed="rId4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  <p:sp>
          <p:nvSpPr>
            <p:cNvPr id="10" name="Rectangle 167"/>
            <p:cNvSpPr>
              <a:spLocks noChangeArrowheads="1"/>
            </p:cNvSpPr>
            <p:nvPr/>
          </p:nvSpPr>
          <p:spPr bwMode="auto">
            <a:xfrm>
              <a:off x="962925" y="4556888"/>
              <a:ext cx="1522853" cy="32503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提    示     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1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5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66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66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66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6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9" grpId="0"/>
      <p:bldP spid="25609" grpId="1"/>
      <p:bldP spid="19" grpId="0" bldLvl="0" animBg="1"/>
      <p:bldP spid="19" grpId="1" animBg="1"/>
      <p:bldP spid="26644" grpId="0"/>
      <p:bldP spid="26644" grpId="1"/>
      <p:bldP spid="31748" grpId="0"/>
      <p:bldP spid="31748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300000" y="2235835"/>
            <a:ext cx="11592000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735830" y="1536700"/>
            <a:ext cx="27203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CN" sz="2400" b="1" dirty="0">
                <a:solidFill>
                  <a:srgbClr val="8E72C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§4.3</a:t>
            </a:r>
            <a:r>
              <a:rPr kumimoji="1" lang="en-US" altLang="zh-CN" sz="2400" dirty="0">
                <a:latin typeface="Times New Roman" panose="02020603050405020304" pitchFamily="18" charset="0"/>
                <a:ea typeface="+mj-ea"/>
                <a:cs typeface="+mj-cs"/>
                <a:sym typeface="+mn-ea"/>
              </a:rPr>
              <a:t> </a:t>
            </a:r>
            <a:r>
              <a:rPr lang="zh-CN" altLang="en-US" sz="2400" b="1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向量组的秩</a:t>
            </a:r>
            <a:endParaRPr lang="zh-CN" altLang="en-US" sz="2400" b="1" dirty="0">
              <a:solidFill>
                <a:srgbClr val="8E72C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367473" y="2900045"/>
            <a:ext cx="9457055" cy="22936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03200" dist="63500" dir="33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216785" y="3075623"/>
            <a:ext cx="7758430" cy="180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1pPr>
            <a:lvl2pPr marL="742950" indent="-285750" eaLnBrk="0" hangingPunct="0"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2pPr>
            <a:lvl3pPr marL="1143000" indent="-228600" eaLnBrk="0" hangingPunct="0"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3pPr>
            <a:lvl4pPr marL="1600200" indent="-228600" eaLnBrk="0" hangingPunct="0"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4pPr>
            <a:lvl5pPr marL="2057400" indent="-228600" eaLnBrk="0" hangingPunct="0"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9pPr>
          </a:lstStyle>
          <a:p>
            <a:pPr indent="660400" algn="just" fontAlgn="auto">
              <a:lnSpc>
                <a:spcPct val="150000"/>
              </a:lnSpc>
              <a:spcBef>
                <a:spcPts val="0"/>
              </a:spcBef>
              <a:extLst>
                <a:ext uri="{35155182-B16C-46BC-9424-99874614C6A1}">
                  <wpsdc:indentchars xmlns:wpsdc="http://www.wps.cn/officeDocument/2017/drawingmlCustomData" val="200" checksum="326428930"/>
                </a:ext>
              </a:extLst>
            </a:pPr>
            <a:r>
              <a:rPr lang="zh-CN" altLang="en-US" b="1" dirty="0">
                <a:solidFill>
                  <a:srgbClr val="FF0000"/>
                </a:solidFill>
                <a:sym typeface="+mn-ea"/>
              </a:rPr>
              <a:t>上两节在讨论向量组的线性组合和线性相关性时</a:t>
            </a:r>
            <a:r>
              <a:rPr lang="zh-CN" altLang="en-US" b="1" dirty="0">
                <a:solidFill>
                  <a:srgbClr val="FF0000"/>
                </a:solidFill>
                <a:sym typeface="Symbol" panose="05050102010706020507" pitchFamily="18" charset="2"/>
              </a:rPr>
              <a:t></a:t>
            </a:r>
            <a:r>
              <a:rPr lang="zh-CN" altLang="en-US" b="1" dirty="0">
                <a:solidFill>
                  <a:srgbClr val="FF0000"/>
                </a:solidFill>
                <a:sym typeface="+mn-ea"/>
              </a:rPr>
              <a:t> 矩阵的秩起了十分重要的作用</a:t>
            </a:r>
            <a:r>
              <a:rPr lang="zh-CN" altLang="en-US" b="1" dirty="0">
                <a:solidFill>
                  <a:srgbClr val="FF0000"/>
                </a:solidFill>
                <a:sym typeface="Symbol" panose="05050102010706020507" pitchFamily="18" charset="2"/>
              </a:rPr>
              <a:t></a:t>
            </a:r>
            <a:r>
              <a:rPr lang="zh-CN" altLang="en-US" b="1" dirty="0">
                <a:solidFill>
                  <a:srgbClr val="FF0000"/>
                </a:solidFill>
                <a:sym typeface="+mn-ea"/>
              </a:rPr>
              <a:t> 为使讨论进一步深入</a:t>
            </a:r>
            <a:r>
              <a:rPr lang="zh-CN" altLang="en-US" b="1" dirty="0">
                <a:solidFill>
                  <a:srgbClr val="FF0000"/>
                </a:solidFill>
                <a:sym typeface="Symbol" panose="05050102010706020507" pitchFamily="18" charset="2"/>
              </a:rPr>
              <a:t></a:t>
            </a:r>
            <a:r>
              <a:rPr lang="zh-CN" altLang="en-US" b="1" dirty="0">
                <a:solidFill>
                  <a:srgbClr val="FF0000"/>
                </a:solidFill>
                <a:sym typeface="+mn-ea"/>
              </a:rPr>
              <a:t> 下面把秩的概念引进向量组</a:t>
            </a:r>
            <a:r>
              <a:rPr lang="zh-CN" altLang="en-US" b="1" dirty="0">
                <a:solidFill>
                  <a:srgbClr val="FF0000"/>
                </a:solidFill>
                <a:sym typeface="Symbol" panose="05050102010706020507" pitchFamily="18" charset="2"/>
              </a:rPr>
              <a:t></a:t>
            </a:r>
            <a:endParaRPr lang="zh-CN" altLang="en-US" b="1" i="1" dirty="0">
              <a:solidFill>
                <a:srgbClr val="FF0000"/>
              </a:solidFill>
              <a:sym typeface="Symbol" panose="05050102010706020507" pitchFamily="18" charset="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300000" y="2235835"/>
            <a:ext cx="11592000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735830" y="1536700"/>
            <a:ext cx="27203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b="1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回顾：矩阵的秩</a:t>
            </a:r>
            <a:endParaRPr lang="zh-CN" altLang="en-US" sz="2400" b="1" dirty="0">
              <a:solidFill>
                <a:srgbClr val="8E72C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367473" y="2900045"/>
            <a:ext cx="9457055" cy="22936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03200" dist="63500" dir="33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2216785" y="3075623"/>
            <a:ext cx="7758430" cy="12553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1pPr>
            <a:lvl2pPr marL="742950" indent="-285750" eaLnBrk="0" hangingPunct="0"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2pPr>
            <a:lvl3pPr marL="1143000" indent="-228600" eaLnBrk="0" hangingPunct="0"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3pPr>
            <a:lvl4pPr marL="1600200" indent="-228600" eaLnBrk="0" hangingPunct="0"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4pPr>
            <a:lvl5pPr marL="2057400" indent="-228600" eaLnBrk="0" hangingPunct="0"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20000"/>
              </a:spcBef>
              <a:buClrTx/>
              <a:buSzTx/>
              <a:buFontTx/>
              <a:buNone/>
            </a:pPr>
            <a:r>
              <a:rPr kumimoji="0" lang="zh-CN" altLang="en-US" sz="2400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矩阵的秩</a:t>
            </a:r>
            <a:endParaRPr kumimoji="0" lang="zh-CN" altLang="en-US" sz="2400" dirty="0">
              <a:solidFill>
                <a:srgbClr val="8E72C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eaLnBrk="1" hangingPunct="1">
              <a:spcBef>
                <a:spcPct val="20000"/>
              </a:spcBef>
              <a:buClrTx/>
              <a:buSzTx/>
              <a:buFontTx/>
              <a:buNone/>
            </a:pPr>
            <a:r>
              <a:rPr kumimoji="0" lang="zh-CN" altLang="en-US" sz="2400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= 矩阵中</a:t>
            </a:r>
            <a:r>
              <a:rPr kumimoji="0"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最高阶非零子式的阶数</a:t>
            </a:r>
            <a:r>
              <a:rPr kumimoji="0" lang="zh-CN" altLang="en-US" sz="2400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（定义）</a:t>
            </a:r>
            <a:endParaRPr kumimoji="0" lang="zh-CN" altLang="en-US" sz="2400" dirty="0">
              <a:solidFill>
                <a:srgbClr val="8E72C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eaLnBrk="1" hangingPunct="1">
              <a:spcBef>
                <a:spcPct val="20000"/>
              </a:spcBef>
              <a:buClrTx/>
              <a:buSzTx/>
              <a:buFontTx/>
              <a:buNone/>
            </a:pPr>
            <a:r>
              <a:rPr kumimoji="0" lang="zh-CN" altLang="en-US" sz="2400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= 矩阵对应的</a:t>
            </a:r>
            <a:r>
              <a:rPr kumimoji="0"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行阶梯</a:t>
            </a:r>
            <a:r>
              <a:rPr kumimoji="0" lang="zh-CN" altLang="en-US" sz="2400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形矩阵的</a:t>
            </a:r>
            <a:r>
              <a:rPr kumimoji="0"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非零行的行数</a:t>
            </a:r>
            <a:r>
              <a:rPr kumimoji="0" lang="zh-CN" altLang="en-US" sz="2400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（计算）</a:t>
            </a:r>
            <a:endParaRPr kumimoji="0" lang="zh-CN" altLang="en-US" sz="2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58381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4578986" cy="536575"/>
            <a:chOff x="6462443" y="604011"/>
            <a:chExt cx="4230752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4230751" cy="536575"/>
              <a:chOff x="6816659" y="604011"/>
              <a:chExt cx="4230751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4230751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3783679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FF000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最大无关组</a:t>
                </a: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及</a:t>
                </a:r>
                <a:r>
                  <a:rPr lang="zh-CN" altLang="en-US" sz="2400" b="1" spc="200" dirty="0">
                    <a:solidFill>
                      <a:srgbClr val="FF000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向量组的秩</a:t>
                </a:r>
                <a:endParaRPr lang="zh-CN" altLang="en-US" sz="2400" b="1" spc="200" dirty="0">
                  <a:solidFill>
                    <a:srgbClr val="FF000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943610"/>
            <a:ext cx="10104120" cy="347154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5080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extLst>
                <a:ext uri="{35155182-B16C-46BC-9424-99874614C6A1}">
                  <wpsdc:indentchars xmlns:wpsdc="http://www.wps.cn/officeDocument/2017/drawingmlCustomData" val="200" checksum="282533468"/>
                </a:ext>
              </a:extLst>
            </a:pPr>
            <a:r>
              <a:rPr kumimoji="1"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设有向量组</a:t>
            </a:r>
            <a:r>
              <a:rPr lang="en-US" altLang="zh-CN" sz="20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kumimoji="1"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如果在</a:t>
            </a:r>
            <a:r>
              <a:rPr lang="en-US" altLang="zh-CN" sz="20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kumimoji="1"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中能选出</a:t>
            </a:r>
            <a:r>
              <a:rPr lang="en-US" altLang="zh-CN" sz="20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kumimoji="1"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个向量</a:t>
            </a:r>
            <a:r>
              <a:rPr lang="en-US" altLang="zh-CN" sz="20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0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0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0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0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0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kumimoji="1"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满足</a:t>
            </a:r>
            <a:endParaRPr kumimoji="1" lang="zh-CN" altLang="en-US" sz="20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  <a:p>
            <a:pPr indent="5080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extLst>
                <a:ext uri="{35155182-B16C-46BC-9424-99874614C6A1}">
                  <wpsdc:indentchars xmlns:wpsdc="http://www.wps.cn/officeDocument/2017/drawingmlCustomData" val="200" checksum="282533468"/>
                </a:ext>
              </a:extLst>
            </a:pP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(1)向量组</a:t>
            </a:r>
            <a:r>
              <a:rPr lang="en-US" altLang="zh-CN" sz="20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0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0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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0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0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0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0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0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0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线性无关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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endParaRPr lang="zh-CN" altLang="en-US" sz="20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5080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extLst>
                <a:ext uri="{35155182-B16C-46BC-9424-99874614C6A1}">
                  <wpsdc:indentchars xmlns:wpsdc="http://www.wps.cn/officeDocument/2017/drawingmlCustomData" val="200" checksum="282533468"/>
                </a:ext>
              </a:extLst>
            </a:pP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(2)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向量组</a:t>
            </a:r>
            <a:r>
              <a:rPr lang="en-US" altLang="zh-CN" sz="20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中任意</a:t>
            </a:r>
            <a:r>
              <a:rPr lang="en-US" altLang="zh-CN" sz="20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个向量都线性相关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,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endParaRPr lang="zh-CN" altLang="en-US" sz="20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5080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282533468"/>
                </a:ext>
              </a:extLst>
            </a:pP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(2’)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或者向量组</a:t>
            </a:r>
            <a:r>
              <a:rPr lang="en-US" altLang="zh-CN" sz="20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的任一向量都能由向量组</a:t>
            </a:r>
            <a:r>
              <a:rPr lang="en-US" altLang="zh-CN" sz="20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0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0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,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endParaRPr lang="zh-CN" altLang="en-US" sz="20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r>
              <a:rPr kumimoji="1"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那么向量组</a:t>
            </a:r>
            <a:r>
              <a:rPr lang="en-US" altLang="zh-CN" sz="2000" i="1" dirty="0">
                <a:solidFill>
                  <a:srgbClr val="FF0000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000" baseline="-30000" dirty="0">
                <a:solidFill>
                  <a:srgbClr val="FF0000"/>
                </a:solidFill>
                <a:latin typeface="Times New Roman" panose="02020603050405020304" pitchFamily="18" charset="0"/>
                <a:sym typeface="+mn-ea"/>
              </a:rPr>
              <a:t>0</a:t>
            </a:r>
            <a:r>
              <a:rPr kumimoji="1" lang="zh-CN" alt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称为向量组</a:t>
            </a:r>
            <a:r>
              <a:rPr lang="en-US" altLang="zh-CN" sz="2000" i="1" dirty="0">
                <a:solidFill>
                  <a:srgbClr val="FF0000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kumimoji="1" lang="zh-CN" alt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的一个最大无关组</a:t>
            </a:r>
            <a:r>
              <a:rPr kumimoji="1"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 </a:t>
            </a:r>
            <a:r>
              <a:rPr kumimoji="1"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最大无关组所含</a:t>
            </a:r>
            <a:r>
              <a:rPr kumimoji="1" lang="zh-CN" alt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向量的个数</a:t>
            </a:r>
            <a:r>
              <a:rPr lang="en-US" altLang="zh-CN" sz="2000" i="1" dirty="0">
                <a:solidFill>
                  <a:srgbClr val="FF0000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kumimoji="1"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称为</a:t>
            </a:r>
            <a:r>
              <a:rPr kumimoji="1" lang="zh-CN" alt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向量组</a:t>
            </a:r>
            <a:r>
              <a:rPr lang="en-US" altLang="zh-CN" sz="2000" i="1" dirty="0">
                <a:solidFill>
                  <a:srgbClr val="FF0000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kumimoji="1" lang="zh-CN" alt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的秩</a:t>
            </a:r>
            <a:r>
              <a:rPr kumimoji="1"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记作</a:t>
            </a:r>
            <a:r>
              <a:rPr lang="en-US" altLang="zh-CN" sz="20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0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, </a:t>
            </a:r>
            <a:r>
              <a:rPr kumimoji="1"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也</a:t>
            </a:r>
            <a:r>
              <a:rPr kumimoji="1"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记为</a:t>
            </a:r>
            <a:r>
              <a:rPr lang="en-US" altLang="zh-CN" sz="2000" i="1" dirty="0">
                <a:solidFill>
                  <a:srgbClr val="7131A1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000" dirty="0">
                <a:solidFill>
                  <a:srgbClr val="7131A1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000" i="1" dirty="0">
                <a:solidFill>
                  <a:srgbClr val="7131A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000" baseline="-30000" dirty="0">
                <a:solidFill>
                  <a:srgbClr val="7131A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000" dirty="0">
                <a:solidFill>
                  <a:srgbClr val="7131A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7131A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000" i="1" dirty="0">
                <a:solidFill>
                  <a:srgbClr val="7131A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000" baseline="-30000" dirty="0">
                <a:solidFill>
                  <a:srgbClr val="7131A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000" dirty="0">
                <a:solidFill>
                  <a:srgbClr val="7131A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</a:t>
            </a:r>
            <a:r>
              <a:rPr lang="en-US" altLang="zh-CN" sz="2000" dirty="0">
                <a:solidFill>
                  <a:srgbClr val="7131A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000" i="1" dirty="0">
                <a:solidFill>
                  <a:srgbClr val="7131A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000" i="1" baseline="-30000" dirty="0">
                <a:solidFill>
                  <a:srgbClr val="7131A1"/>
                </a:solidFill>
                <a:latin typeface="Times New Roman" panose="02020603050405020304" pitchFamily="18" charset="0"/>
                <a:sym typeface="+mn-ea"/>
              </a:rPr>
              <a:t>m</a:t>
            </a:r>
            <a:r>
              <a:rPr lang="en-US" altLang="zh-CN" sz="2000" dirty="0">
                <a:solidFill>
                  <a:srgbClr val="7131A1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000" dirty="0">
                <a:solidFill>
                  <a:srgbClr val="7030A0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endParaRPr lang="zh-CN" altLang="en-US" sz="2000" dirty="0">
              <a:solidFill>
                <a:srgbClr val="7030A0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endParaRPr lang="en-US" altLang="zh-CN" sz="20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3" name="PA-102231"/>
          <p:cNvSpPr/>
          <p:nvPr>
            <p:custDataLst>
              <p:tags r:id="rId3"/>
            </p:custDataLst>
          </p:nvPr>
        </p:nvSpPr>
        <p:spPr>
          <a:xfrm>
            <a:off x="1000125" y="5555615"/>
            <a:ext cx="10154920" cy="755650"/>
          </a:xfrm>
          <a:prstGeom prst="rect">
            <a:avLst/>
          </a:prstGeom>
          <a:solidFill>
            <a:schemeClr val="bg1"/>
          </a:solidFill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646ED2"/>
                </a:gs>
                <a:gs pos="83000">
                  <a:srgbClr val="8E72C3"/>
                </a:gs>
                <a:gs pos="100000">
                  <a:srgbClr val="B882D6"/>
                </a:gs>
              </a:gsLst>
              <a:lin ang="21000000" scaled="0"/>
            </a:gradFill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136015" y="5039360"/>
            <a:ext cx="1052830" cy="516255"/>
            <a:chOff x="485926" y="4500767"/>
            <a:chExt cx="1030851" cy="454822"/>
          </a:xfrm>
        </p:grpSpPr>
        <p:sp>
          <p:nvSpPr>
            <p:cNvPr id="6" name="PA-102231"/>
            <p:cNvSpPr/>
            <p:nvPr>
              <p:custDataLst>
                <p:tags r:id="rId4"/>
              </p:custDataLst>
            </p:nvPr>
          </p:nvSpPr>
          <p:spPr>
            <a:xfrm>
              <a:off x="485926" y="4500767"/>
              <a:ext cx="1030851" cy="454822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  <p:sp>
          <p:nvSpPr>
            <p:cNvPr id="7" name="Rectangle 167"/>
            <p:cNvSpPr>
              <a:spLocks noChangeArrowheads="1"/>
            </p:cNvSpPr>
            <p:nvPr/>
          </p:nvSpPr>
          <p:spPr bwMode="auto">
            <a:xfrm>
              <a:off x="817937" y="4565662"/>
              <a:ext cx="366829" cy="32503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注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Text Box 20"/>
          <p:cNvSpPr txBox="1"/>
          <p:nvPr/>
        </p:nvSpPr>
        <p:spPr>
          <a:xfrm>
            <a:off x="3249613" y="5554980"/>
            <a:ext cx="5655945" cy="50736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indent="457200" fontAlgn="auto">
              <a:lnSpc>
                <a:spcPct val="150000"/>
              </a:lnSpc>
            </a:pP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最大无关组也称为最大</a:t>
            </a:r>
            <a:r>
              <a:rPr lang="zh-CN" altLang="en-US" sz="220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线性无关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向量组</a:t>
            </a:r>
            <a:r>
              <a:rPr lang="zh-CN" altLang="en-US" sz="2200" dirty="0"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2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36015" y="3260725"/>
            <a:ext cx="9069070" cy="154940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indent="68580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300" checksum="3985116812"/>
                </a:ext>
              </a:extLst>
            </a:pPr>
            <a:r>
              <a:rPr kumimoji="1" lang="zh-CN" altLang="en-US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证</a:t>
            </a: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：只要证向量组</a:t>
            </a:r>
            <a:r>
              <a:rPr kumimoji="1" lang="zh-CN" altLang="en-US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中任意</a:t>
            </a:r>
            <a:r>
              <a:rPr kumimoji="1" lang="zh-CN" altLang="en-US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1个向量线性相关</a:t>
            </a: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dirty="0">
                <a:latin typeface="Times New Roman" panose="02020603050405020304" pitchFamily="18" charset="0"/>
                <a:sym typeface="+mn-ea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  <a:p>
            <a:pPr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59296752"/>
                </a:ext>
              </a:extLst>
            </a:pP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设</a:t>
            </a:r>
            <a:r>
              <a:rPr lang="en-US" altLang="zh-CN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是</a:t>
            </a:r>
            <a:r>
              <a:rPr lang="en-US" altLang="zh-CN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中任意</a:t>
            </a:r>
            <a:r>
              <a:rPr lang="en-US" altLang="zh-CN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个向量</a:t>
            </a: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由条件</a:t>
            </a:r>
            <a:r>
              <a:rPr lang="en-US" altLang="zh-CN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(2’)</a:t>
            </a: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知这</a:t>
            </a:r>
            <a:r>
              <a:rPr lang="en-US" altLang="zh-CN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个向量能由向量组</a:t>
            </a:r>
            <a:r>
              <a:rPr lang="en-US" altLang="zh-CN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0</a:t>
            </a: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</a:t>
            </a: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所以有</a:t>
            </a:r>
            <a:endParaRPr lang="zh-CN" altLang="en-US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i="1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≤</a:t>
            </a:r>
            <a:r>
              <a:rPr lang="en-US" altLang="zh-CN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i="1" baseline="-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endParaRPr lang="en-US" altLang="zh-CN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从而</a:t>
            </a:r>
            <a:r>
              <a:rPr lang="en-US" altLang="zh-CN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个向量</a:t>
            </a:r>
            <a:r>
              <a:rPr lang="en-US" altLang="zh-CN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线性相关</a:t>
            </a: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因此向量组</a:t>
            </a:r>
            <a:r>
              <a:rPr lang="en-US" altLang="zh-CN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0</a:t>
            </a: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是向量组</a:t>
            </a:r>
            <a:r>
              <a:rPr lang="en-US" altLang="zh-CN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的一个最大无关组</a:t>
            </a:r>
            <a:r>
              <a:rPr kumimoji="1" lang="zh-CN" altLang="en-US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kumimoji="1" lang="zh-CN" altLang="en-US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indent="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dirty="0">
              <a:solidFill>
                <a:srgbClr val="660066"/>
              </a:solidFill>
              <a:latin typeface="Times New Roman" panose="02020603050405020304" pitchFamily="18" charset="0"/>
            </a:endParaRPr>
          </a:p>
          <a:p>
            <a:pPr indent="45720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59296752"/>
                </a:ext>
              </a:extLst>
            </a:pPr>
            <a:r>
              <a:rPr kumimoji="1" lang="en-US" altLang="zh-CN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                          </a:t>
            </a:r>
            <a:endParaRPr kumimoji="1" lang="zh-CN" altLang="en-US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3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3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3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03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10398" grpId="1"/>
      <p:bldP spid="3" grpId="0" bldLvl="0" animBg="1"/>
      <p:bldP spid="3" grpId="1" animBg="1"/>
      <p:bldP spid="8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58381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4578986" cy="536575"/>
            <a:chOff x="6462443" y="604011"/>
            <a:chExt cx="4230752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4230751" cy="536575"/>
              <a:chOff x="6816659" y="604011"/>
              <a:chExt cx="4230751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4230751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3783679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FF000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最大无关组</a:t>
                </a: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及</a:t>
                </a:r>
                <a:r>
                  <a:rPr lang="zh-CN" altLang="en-US" sz="2400" b="1" spc="200" dirty="0">
                    <a:solidFill>
                      <a:srgbClr val="FF000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向量组的秩</a:t>
                </a:r>
                <a:endParaRPr lang="zh-CN" altLang="en-US" sz="2400" b="1" spc="200" dirty="0">
                  <a:solidFill>
                    <a:srgbClr val="FF000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443865" y="983615"/>
            <a:ext cx="11082655" cy="219837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noAutofit/>
          </a:bodyPr>
          <a:lstStyle/>
          <a:p>
            <a:pPr indent="6096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kumimoji="1"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(1)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向量组</a:t>
            </a:r>
            <a:r>
              <a:rPr kumimoji="1" lang="zh-CN" altLang="en-US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的任何两个最大无关组都等价，都与</a:t>
            </a:r>
            <a:r>
              <a:rPr kumimoji="1" lang="zh-CN" altLang="en-US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 </a:t>
            </a:r>
            <a:r>
              <a:rPr kumimoji="1"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等价</a:t>
            </a:r>
            <a:r>
              <a:rPr kumimoji="1"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;</a:t>
            </a:r>
            <a:endParaRPr kumimoji="1"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+mn-ea"/>
            </a:endParaRPr>
          </a:p>
          <a:p>
            <a:pPr indent="6096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kumimoji="1"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(2)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只含零向量的向量组没有最大无关组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规定它的秩为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0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;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  <a:p>
            <a:pPr indent="6096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(3)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最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大无关组一般</a:t>
            </a:r>
            <a:r>
              <a:rPr kumimoji="1"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不唯一</a:t>
            </a:r>
            <a:r>
              <a:rPr kumimoji="1"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;</a:t>
            </a:r>
            <a:endParaRPr kumimoji="1"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+mn-ea"/>
            </a:endParaRPr>
          </a:p>
          <a:p>
            <a:pPr indent="6096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(4)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rPr>
              <a:t>最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大无关组中所含向量的个数</a:t>
            </a:r>
            <a:r>
              <a:rPr lang="zh-CN" altLang="en-US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r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是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唯一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的，唯一的个数</a:t>
            </a:r>
            <a:r>
              <a:rPr lang="zh-CN" altLang="en-US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r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称为向量组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华文中宋" panose="02010600040101010101" pitchFamily="2" charset="-122"/>
                <a:sym typeface="+mn-ea"/>
              </a:rPr>
              <a:t>的秩</a:t>
            </a:r>
            <a:r>
              <a:rPr kumimoji="1"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;</a:t>
            </a:r>
            <a:endParaRPr kumimoji="1"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+mn-ea"/>
            </a:endParaRPr>
          </a:p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085528" y="3782750"/>
            <a:ext cx="862161" cy="504056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>
              <a:lnSpc>
                <a:spcPct val="150000"/>
              </a:lnSpc>
            </a:pPr>
            <a:r>
              <a:rPr lang="zh-CN" altLang="en-US" sz="2400"/>
              <a:t>例</a:t>
            </a:r>
            <a:endParaRPr lang="zh-CN" altLang="en-US" sz="2400"/>
          </a:p>
        </p:txBody>
      </p:sp>
      <p:sp>
        <p:nvSpPr>
          <p:cNvPr id="11" name="TextBox 10"/>
          <p:cNvSpPr txBox="1"/>
          <p:nvPr/>
        </p:nvSpPr>
        <p:spPr>
          <a:xfrm>
            <a:off x="2047920" y="3703563"/>
            <a:ext cx="6696744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2400" b="1" dirty="0" smtClean="0"/>
              <a:t>设向量组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400" b="1" dirty="0" smtClean="0"/>
              <a:t> </a:t>
            </a:r>
            <a:r>
              <a:rPr lang="zh-CN" altLang="en-US" sz="2400" b="1" dirty="0" smtClean="0"/>
              <a:t>：</a:t>
            </a:r>
            <a:r>
              <a:rPr lang="zh-CN" altLang="en-US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400" b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1</a:t>
            </a:r>
            <a:r>
              <a:rPr lang="en-US" altLang="zh-C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=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(</a:t>
            </a:r>
            <a:r>
              <a:rPr lang="en-US" altLang="zh-C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1,0,0)</a:t>
            </a:r>
            <a:r>
              <a:rPr lang="en-US" altLang="zh-CN" sz="2400" b="1" i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T</a:t>
            </a:r>
            <a:r>
              <a:rPr lang="en-US" altLang="zh-C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, </a:t>
            </a:r>
            <a:r>
              <a:rPr lang="zh-CN" altLang="en-US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400" b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2</a:t>
            </a:r>
            <a:r>
              <a:rPr lang="en-US" altLang="zh-C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=(0,1,0)</a:t>
            </a:r>
            <a:r>
              <a:rPr lang="en-US" altLang="zh-CN" sz="2400" b="1" i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T</a:t>
            </a:r>
            <a:endParaRPr lang="zh-CN" altLang="en-US" sz="2400" b="1" i="1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93840" y="4293850"/>
            <a:ext cx="3816424" cy="6400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400" b="1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3</a:t>
            </a:r>
            <a:r>
              <a:rPr lang="en-US" altLang="zh-C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=(0,0,1)</a:t>
            </a:r>
            <a:r>
              <a:rPr lang="en-US" altLang="zh-CN" sz="2400" b="1" i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T</a:t>
            </a:r>
            <a:r>
              <a:rPr lang="en-US" altLang="zh-C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, </a:t>
            </a:r>
            <a:r>
              <a:rPr lang="zh-CN" altLang="en-US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400" b="1" baseline="-250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4</a:t>
            </a:r>
            <a:r>
              <a:rPr lang="en-US" altLang="zh-C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=(1,1,1)</a:t>
            </a:r>
            <a:r>
              <a:rPr lang="en-US" altLang="zh-CN" sz="2400" b="1" i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T</a:t>
            </a:r>
            <a:endParaRPr lang="zh-CN" altLang="en-US" sz="2400" b="1" i="1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01552" y="4869914"/>
            <a:ext cx="7632848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2400" b="1" dirty="0">
                <a:sym typeface="Symbol" panose="05050102010706020507"/>
              </a:rPr>
              <a:t>则</a:t>
            </a:r>
            <a:r>
              <a:rPr lang="zh-CN" altLang="en-US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400" b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1</a:t>
            </a:r>
            <a:r>
              <a:rPr lang="en-US" altLang="zh-C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, </a:t>
            </a:r>
            <a:r>
              <a:rPr lang="zh-CN" altLang="en-US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400" b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2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, </a:t>
            </a:r>
            <a:r>
              <a:rPr lang="zh-CN" altLang="en-US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400" b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3</a:t>
            </a:r>
            <a:r>
              <a:rPr lang="zh-CN" alt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是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A</a:t>
            </a:r>
            <a:r>
              <a:rPr lang="zh-CN" alt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的一个最大无关组，同理</a:t>
            </a:r>
            <a:r>
              <a:rPr lang="zh-CN" altLang="en-US" sz="2400" b="1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400" b="1" baseline="-25000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1</a:t>
            </a:r>
            <a:r>
              <a:rPr lang="zh-CN" altLang="en-US" sz="24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、</a:t>
            </a:r>
            <a:r>
              <a:rPr lang="en-US" altLang="zh-CN" sz="24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 </a:t>
            </a:r>
            <a:r>
              <a:rPr lang="zh-CN" altLang="en-US" sz="2400" b="1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400" b="1" baseline="-25000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2</a:t>
            </a:r>
            <a:r>
              <a:rPr lang="zh-CN" altLang="en-US" sz="24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、</a:t>
            </a:r>
            <a:r>
              <a:rPr lang="en-US" altLang="zh-CN" sz="2400" b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 </a:t>
            </a:r>
            <a:r>
              <a:rPr lang="zh-CN" altLang="en-US" sz="2400" b="1" i="1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400" b="1" baseline="-25000" dirty="0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4</a:t>
            </a:r>
            <a:endParaRPr lang="en-US" altLang="zh-CN" sz="2400" b="1" dirty="0" smtClean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Symbol" panose="0505010201070602050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301552" y="5373970"/>
            <a:ext cx="7128792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zh-CN" altLang="en-US" sz="2400" b="1" i="1" dirty="0" smtClean="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400" b="1" baseline="-25000" dirty="0" smtClean="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1</a:t>
            </a:r>
            <a:r>
              <a:rPr lang="zh-CN" altLang="en-US" sz="2400" b="1" dirty="0" smtClean="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、</a:t>
            </a:r>
            <a:r>
              <a:rPr lang="zh-CN" altLang="en-US" sz="2400" b="1" i="1" dirty="0" smtClean="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400" b="1" baseline="-25000" dirty="0" smtClean="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3</a:t>
            </a:r>
            <a:r>
              <a:rPr lang="zh-CN" altLang="en-US" sz="2400" b="1" dirty="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、</a:t>
            </a:r>
            <a:r>
              <a:rPr lang="zh-CN" altLang="en-US" sz="2400" b="1" i="1" dirty="0" smtClean="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400" b="1" baseline="-25000" dirty="0" smtClean="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 </a:t>
            </a:r>
            <a:r>
              <a:rPr lang="en-US" altLang="zh-CN" sz="2400" b="1" baseline="-25000" dirty="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4</a:t>
            </a:r>
            <a:r>
              <a:rPr lang="zh-CN" altLang="en-US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 </a:t>
            </a:r>
            <a:r>
              <a:rPr lang="zh-CN" altLang="en-US" sz="2400" b="1" baseline="-25000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，</a:t>
            </a:r>
            <a:r>
              <a:rPr lang="zh-CN" altLang="en-US" sz="2400" b="1" i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 </a:t>
            </a:r>
            <a:r>
              <a:rPr lang="zh-CN" altLang="en-US" sz="2400" b="1" i="1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400" b="1" baseline="-25000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2</a:t>
            </a:r>
            <a:r>
              <a:rPr lang="zh-CN" altLang="en-US" sz="2400" b="1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、</a:t>
            </a:r>
            <a:r>
              <a:rPr lang="zh-CN" altLang="en-US" sz="2400" b="1" i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400" b="1" baseline="-25000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3</a:t>
            </a:r>
            <a:r>
              <a:rPr lang="zh-CN" altLang="en-US" sz="2400" b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、</a:t>
            </a:r>
            <a:r>
              <a:rPr lang="zh-CN" altLang="en-US" sz="2400" b="1" i="1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400" b="1" baseline="-25000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 </a:t>
            </a:r>
            <a:r>
              <a:rPr lang="en-US" altLang="zh-CN" sz="2400" b="1" baseline="-25000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4</a:t>
            </a:r>
            <a:r>
              <a:rPr lang="zh-CN" alt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都是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A</a:t>
            </a:r>
            <a:r>
              <a:rPr lang="zh-CN" alt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的最大无关组</a:t>
            </a:r>
            <a:r>
              <a:rPr lang="en-US" altLang="zh-CN" sz="2400" b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.</a:t>
            </a:r>
            <a:r>
              <a:rPr lang="zh-CN" altLang="en-US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 </a:t>
            </a:r>
            <a:endParaRPr lang="zh-CN" altLang="en-US" sz="2400" b="1" i="1" baseline="30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3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3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3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4" grpId="1" animBg="1"/>
      <p:bldP spid="10398" grpId="1"/>
      <p:bldP spid="9" grpId="0" bldLvl="0" animBg="1"/>
      <p:bldP spid="11" grpId="0"/>
      <p:bldP spid="12" grpId="0"/>
      <p:bldP spid="13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例题_01"/>
          <p:cNvPicPr>
            <a:picLocks noChangeAspect="1"/>
          </p:cNvPicPr>
          <p:nvPr/>
        </p:nvPicPr>
        <p:blipFill>
          <a:blip r:embed="rId1"/>
          <a:srcRect l="77469" t="9231" r="11349" b="78037"/>
          <a:stretch>
            <a:fillRect/>
          </a:stretch>
        </p:blipFill>
        <p:spPr>
          <a:xfrm>
            <a:off x="1019810" y="513080"/>
            <a:ext cx="1363345" cy="873125"/>
          </a:xfrm>
          <a:prstGeom prst="rect">
            <a:avLst/>
          </a:prstGeom>
        </p:spPr>
      </p:pic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498725" y="796925"/>
            <a:ext cx="2524760" cy="4972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设齐次线性方程组</a:t>
            </a:r>
            <a:endParaRPr lang="zh-CN" altLang="en-US" sz="2200" dirty="0">
              <a:solidFill>
                <a:srgbClr val="660066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ymbol" panose="05050102010706020507" pitchFamily="18" charset="2"/>
            </a:endParaRPr>
          </a:p>
        </p:txBody>
      </p:sp>
      <p:sp>
        <p:nvSpPr>
          <p:cNvPr id="9230" name="Text Box 7"/>
          <p:cNvSpPr txBox="1"/>
          <p:nvPr/>
        </p:nvSpPr>
        <p:spPr>
          <a:xfrm>
            <a:off x="2584450" y="1709420"/>
            <a:ext cx="6126480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algn="just"/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的全体解向量构成的向量组为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S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求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</a:rPr>
              <a:t>S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的秩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2200" dirty="0">
              <a:solidFill>
                <a:srgbClr val="66006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6140450" y="2223135"/>
            <a:ext cx="4988560" cy="421322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1029335" y="2223135"/>
            <a:ext cx="5101590" cy="421322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8144" name="Text Box 16"/>
          <p:cNvSpPr txBox="1"/>
          <p:nvPr/>
        </p:nvSpPr>
        <p:spPr>
          <a:xfrm>
            <a:off x="1407795" y="2603500"/>
            <a:ext cx="300990" cy="33845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解</a:t>
            </a:r>
            <a:endParaRPr lang="zh-CN" altLang="en-US" sz="2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8145" name="Rectangle 17"/>
          <p:cNvSpPr/>
          <p:nvPr/>
        </p:nvSpPr>
        <p:spPr>
          <a:xfrm>
            <a:off x="1784350" y="2606993"/>
            <a:ext cx="4206240" cy="37147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线性方程组的通解为</a:t>
            </a:r>
            <a:endParaRPr kumimoji="1" lang="zh-CN" altLang="en-US" sz="2200" dirty="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pitchFamily="2" charset="-122"/>
            </a:endParaRPr>
          </a:p>
        </p:txBody>
      </p:sp>
      <p:sp>
        <p:nvSpPr>
          <p:cNvPr id="12295" name="Text Box 7"/>
          <p:cNvSpPr txBox="1"/>
          <p:nvPr/>
        </p:nvSpPr>
        <p:spPr>
          <a:xfrm>
            <a:off x="6543675" y="2396490"/>
            <a:ext cx="4173855" cy="2148473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indent="558800" algn="just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1956455923"/>
                </a:ext>
              </a:extLst>
            </a:pP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因为</a:t>
            </a:r>
            <a:r>
              <a:rPr lang="en-US" altLang="zh-CN" sz="2400" b="1" i="1" dirty="0">
                <a:latin typeface="Times New Roman" panose="02020603050405020304" pitchFamily="18" charset="0"/>
                <a:sym typeface="Symbol" panose="05050102010706020507" pitchFamily="18" charset="2"/>
              </a:rPr>
              <a:t>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zh-CN" altLang="en-US" sz="2400" b="1" i="1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Symbol" panose="05050102010706020507" pitchFamily="18" charset="2"/>
              </a:rPr>
              <a:t>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2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的四个分量显然不成比例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 故</a:t>
            </a:r>
            <a:r>
              <a:rPr lang="en-US" altLang="zh-CN" sz="2400" b="1" i="1" dirty="0">
                <a:latin typeface="Times New Roman" panose="02020603050405020304" pitchFamily="18" charset="0"/>
                <a:sym typeface="Symbol" panose="05050102010706020507" pitchFamily="18" charset="2"/>
              </a:rPr>
              <a:t>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zh-CN" altLang="en-US" sz="2400" b="1" i="1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Symbol" panose="05050102010706020507" pitchFamily="18" charset="2"/>
              </a:rPr>
              <a:t>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2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线性无关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;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 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又因为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S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能由向量组</a:t>
            </a:r>
            <a:r>
              <a:rPr lang="en-US" altLang="zh-CN" sz="2400" b="1" i="1" dirty="0">
                <a:latin typeface="Times New Roman" panose="02020603050405020304" pitchFamily="18" charset="0"/>
                <a:sym typeface="Symbol" panose="05050102010706020507" pitchFamily="18" charset="2"/>
              </a:rPr>
              <a:t>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zh-CN" altLang="en-US" sz="2400" b="1" i="1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Symbol" panose="05050102010706020507" pitchFamily="18" charset="2"/>
              </a:rPr>
              <a:t>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2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线性表示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 所以</a:t>
            </a:r>
            <a:r>
              <a:rPr lang="en-US" altLang="zh-CN" sz="2400" b="1" i="1" dirty="0">
                <a:latin typeface="Times New Roman" panose="02020603050405020304" pitchFamily="18" charset="0"/>
                <a:sym typeface="Symbol" panose="05050102010706020507" pitchFamily="18" charset="2"/>
              </a:rPr>
              <a:t>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zh-CN" altLang="en-US" sz="2400" b="1" i="1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b="1" i="1" dirty="0">
                <a:latin typeface="Times New Roman" panose="02020603050405020304" pitchFamily="18" charset="0"/>
                <a:sym typeface="Symbol" panose="05050102010706020507" pitchFamily="18" charset="2"/>
              </a:rPr>
              <a:t></a:t>
            </a:r>
            <a:r>
              <a:rPr lang="en-US" altLang="zh-CN" sz="2400" baseline="-30000" dirty="0">
                <a:latin typeface="Times New Roman" panose="02020603050405020304" pitchFamily="18" charset="0"/>
                <a:sym typeface="+mn-ea"/>
              </a:rPr>
              <a:t>2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是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S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的最大无关组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 从而</a:t>
            </a:r>
            <a:r>
              <a:rPr lang="en-US" altLang="zh-CN" sz="2400" i="1" dirty="0"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i="1" baseline="-30000" dirty="0">
                <a:latin typeface="Times New Roman" panose="02020603050405020304" pitchFamily="18" charset="0"/>
                <a:sym typeface="+mn-ea"/>
              </a:rPr>
              <a:t>S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r>
              <a:rPr lang="en-US" altLang="zh-CN" sz="2000" dirty="0">
                <a:latin typeface="Times New Roman" panose="02020603050405020304" pitchFamily="18" charset="0"/>
                <a:sym typeface="+mn-ea"/>
              </a:rPr>
              <a:t> </a:t>
            </a:r>
            <a:endParaRPr lang="zh-CN" altLang="en-US" sz="20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6130675" y="2294142"/>
            <a:ext cx="0" cy="3994150"/>
          </a:xfrm>
          <a:prstGeom prst="line">
            <a:avLst/>
          </a:prstGeom>
          <a:ln w="38100">
            <a:solidFill>
              <a:srgbClr val="B882D6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263" name="Group 23"/>
          <p:cNvGrpSpPr/>
          <p:nvPr/>
        </p:nvGrpSpPr>
        <p:grpSpPr>
          <a:xfrm>
            <a:off x="1783080" y="3025141"/>
            <a:ext cx="3686175" cy="2141538"/>
            <a:chOff x="426" y="1872"/>
            <a:chExt cx="2322" cy="1349"/>
          </a:xfrm>
        </p:grpSpPr>
        <p:pic>
          <p:nvPicPr>
            <p:cNvPr id="9226" name="Picture 19"/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r="71472"/>
            <a:stretch>
              <a:fillRect/>
            </a:stretch>
          </p:blipFill>
          <p:spPr>
            <a:xfrm>
              <a:off x="732" y="1872"/>
              <a:ext cx="2016" cy="108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9227" name="Text Box 20"/>
            <p:cNvSpPr txBox="1"/>
            <p:nvPr/>
          </p:nvSpPr>
          <p:spPr>
            <a:xfrm>
              <a:off x="426" y="2988"/>
              <a:ext cx="1727" cy="233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lIns="0" tIns="0" rIns="0" bIns="0">
              <a:spAutoFit/>
            </a:bodyPr>
            <a:lstStyle/>
            <a:p>
              <a:r>
                <a:rPr kumimoji="1" lang="zh-CN" altLang="en-US" sz="2200" dirty="0"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华文中宋" panose="02010600040101010101" pitchFamily="2" charset="-122"/>
                </a:rPr>
                <a:t>其中</a:t>
              </a:r>
              <a:r>
                <a:rPr lang="en-US" altLang="zh-CN" sz="2400" i="1" dirty="0">
                  <a:latin typeface="Times New Roman" panose="02020603050405020304" pitchFamily="18" charset="0"/>
                </a:rPr>
                <a:t>c</a:t>
              </a:r>
              <a:r>
                <a:rPr lang="en-US" altLang="zh-CN" sz="2400" baseline="-30000" dirty="0">
                  <a:latin typeface="Times New Roman" panose="02020603050405020304" pitchFamily="18" charset="0"/>
                </a:rPr>
                <a:t>1</a:t>
              </a:r>
              <a:r>
                <a:rPr lang="en-US" altLang="zh-CN" sz="2400" dirty="0">
                  <a:latin typeface="Times New Roman" panose="02020603050405020304" pitchFamily="18" charset="0"/>
                  <a:sym typeface="Symbol" panose="05050102010706020507" pitchFamily="18" charset="2"/>
                </a:rPr>
                <a:t></a:t>
              </a:r>
              <a:r>
                <a:rPr lang="en-US" altLang="zh-CN" sz="2400" dirty="0">
                  <a:latin typeface="Times New Roman" panose="02020603050405020304" pitchFamily="18" charset="0"/>
                </a:rPr>
                <a:t> </a:t>
              </a:r>
              <a:r>
                <a:rPr lang="en-US" altLang="zh-CN" sz="2400" i="1" dirty="0">
                  <a:latin typeface="Times New Roman" panose="02020603050405020304" pitchFamily="18" charset="0"/>
                </a:rPr>
                <a:t>c</a:t>
              </a:r>
              <a:r>
                <a:rPr lang="en-US" altLang="zh-CN" sz="2400" baseline="-30000" dirty="0">
                  <a:latin typeface="Times New Roman" panose="02020603050405020304" pitchFamily="18" charset="0"/>
                </a:rPr>
                <a:t>2</a:t>
              </a:r>
              <a:r>
                <a:rPr kumimoji="1" lang="zh-CN" altLang="en-US" sz="2200" dirty="0"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华文中宋" panose="02010600040101010101" pitchFamily="2" charset="-122"/>
                </a:rPr>
                <a:t>为任意常数</a:t>
              </a:r>
              <a:r>
                <a:rPr kumimoji="1" lang="zh-CN" altLang="en-US" sz="2200" dirty="0"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华文中宋" panose="02010600040101010101" pitchFamily="2" charset="-122"/>
                  <a:sym typeface="Symbol" panose="05050102010706020507" pitchFamily="18" charset="2"/>
                </a:rPr>
                <a:t></a:t>
              </a:r>
              <a:r>
                <a:rPr lang="zh-CN" altLang="en-US" sz="2000" dirty="0">
                  <a:latin typeface="Times New Roman" panose="02020603050405020304" pitchFamily="18" charset="0"/>
                </a:rPr>
                <a:t> </a:t>
              </a:r>
              <a:endParaRPr lang="zh-CN" altLang="en-US" sz="2000" dirty="0">
                <a:latin typeface="Times New Roman" panose="02020603050405020304" pitchFamily="18" charset="0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670050" y="5085080"/>
            <a:ext cx="4124325" cy="113281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kumimoji="1" lang="zh-CN" altLang="en-US" sz="2200" dirty="0"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把上式记作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c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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c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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latin typeface="Times New Roman" panose="02020603050405020304" pitchFamily="18" charset="0"/>
                <a:sym typeface="+mn-ea"/>
              </a:rPr>
              <a:t> </a:t>
            </a:r>
            <a:r>
              <a:rPr lang="zh-CN" altLang="en-US" sz="2200" dirty="0">
                <a:solidFill>
                  <a:srgbClr val="66006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知</a:t>
            </a:r>
            <a:endParaRPr lang="zh-CN" altLang="en-US" sz="20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S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{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|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x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c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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c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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c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c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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}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918075" y="432435"/>
            <a:ext cx="2892426" cy="1260475"/>
            <a:chOff x="4918075" y="432435"/>
            <a:chExt cx="2892426" cy="1260475"/>
          </a:xfrm>
        </p:grpSpPr>
        <p:pic>
          <p:nvPicPr>
            <p:cNvPr id="9229" name="Picture 6"/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tretch>
              <a:fillRect/>
            </a:stretch>
          </p:blipFill>
          <p:spPr>
            <a:xfrm>
              <a:off x="4918075" y="432435"/>
              <a:ext cx="2774950" cy="1260475"/>
            </a:xfrm>
            <a:prstGeom prst="rect">
              <a:avLst/>
            </a:prstGeom>
            <a:noFill/>
            <a:ln w="38100">
              <a:noFill/>
            </a:ln>
          </p:spPr>
        </p:pic>
        <p:sp>
          <p:nvSpPr>
            <p:cNvPr id="2" name="Text Box 145"/>
            <p:cNvSpPr txBox="1">
              <a:spLocks noChangeArrowheads="1"/>
            </p:cNvSpPr>
            <p:nvPr/>
          </p:nvSpPr>
          <p:spPr bwMode="auto">
            <a:xfrm>
              <a:off x="7693025" y="467203"/>
              <a:ext cx="117476" cy="775015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36000">
              <a:spAutoFit/>
            </a:bodyPr>
            <a:lstStyle/>
            <a:p>
              <a:pPr algn="l">
                <a:lnSpc>
                  <a:spcPct val="100000"/>
                </a:lnSpc>
              </a:pP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,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  <a:p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  <a:sym typeface="+mn-ea"/>
                </a:rPr>
                <a:t>,</a:t>
              </a:r>
              <a:endParaRPr lang="en-US" altLang="zh-CN" sz="2400" baseline="-25000" dirty="0">
                <a:solidFill>
                  <a:srgbClr val="660066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8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48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0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2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9230" grpId="0"/>
      <p:bldP spid="9230" grpId="1"/>
      <p:bldP spid="13" grpId="0" bldLvl="0" animBg="1"/>
      <p:bldP spid="13" grpId="1" animBg="1"/>
      <p:bldP spid="5" grpId="0" bldLvl="0" animBg="1"/>
      <p:bldP spid="5" grpId="1" animBg="1"/>
      <p:bldP spid="48144" grpId="0"/>
      <p:bldP spid="48144" grpId="1"/>
      <p:bldP spid="48145" grpId="0"/>
      <p:bldP spid="48145" grpId="1"/>
      <p:bldP spid="12295" grpId="0"/>
      <p:bldP spid="12295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>
          <a:xfrm>
            <a:off x="1052830" y="606743"/>
            <a:ext cx="8229600" cy="1371600"/>
          </a:xfrm>
        </p:spPr>
        <p:txBody>
          <a:bodyPr/>
          <a:lstStyle/>
          <a:p>
            <a:pPr eaLnBrk="1" hangingPunct="1"/>
            <a:r>
              <a:rPr lang="zh-CN" altLang="en-US" sz="3200" b="1" dirty="0">
                <a:solidFill>
                  <a:srgbClr val="A556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最大无关组的意义</a:t>
            </a:r>
            <a:endParaRPr lang="zh-CN" altLang="en-US" sz="3200" b="1" dirty="0">
              <a:solidFill>
                <a:srgbClr val="A556E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81200" y="1628775"/>
            <a:ext cx="8698865" cy="3393440"/>
          </a:xfrm>
          <a:noFill/>
        </p:spPr>
        <p:txBody>
          <a:bodyPr wrap="square">
            <a:spAutoFit/>
          </a:bodyPr>
          <a:lstStyle/>
          <a:p>
            <a:pPr marL="457200" indent="-457200" eaLnBrk="1" hangingPunct="1">
              <a:spcBef>
                <a:spcPct val="5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None/>
            </a:pPr>
            <a:r>
              <a:rPr lang="zh-CN" altLang="en-US" sz="2400" dirty="0" smtClean="0">
                <a:solidFill>
                  <a:srgbClr val="0000FF"/>
                </a:solidFill>
              </a:rPr>
              <a:t>结论：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向量组 </a:t>
            </a:r>
            <a:r>
              <a:rPr kumimoji="1" lang="zh-CN" altLang="en-US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和它自己的最大无关组 </a:t>
            </a:r>
            <a:r>
              <a:rPr kumimoji="1" lang="en-US" altLang="zh-CN" sz="2400" b="1" i="1" dirty="0" smtClean="0">
                <a:solidFill>
                  <a:srgbClr val="660066"/>
                </a:solidFill>
                <a:sym typeface="+mn-ea"/>
              </a:rPr>
              <a:t>A</a:t>
            </a:r>
            <a:r>
              <a:rPr kumimoji="1" lang="en-US" altLang="zh-CN" sz="2400" b="1" baseline="-25000" dirty="0" smtClean="0">
                <a:solidFill>
                  <a:srgbClr val="660066"/>
                </a:solidFill>
                <a:sym typeface="+mn-ea"/>
              </a:rPr>
              <a:t>0</a:t>
            </a:r>
            <a:r>
              <a:rPr kumimoji="1" lang="zh-CN" altLang="en-US" sz="2400" b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kumimoji="1"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是等价的．</a:t>
            </a:r>
            <a:endParaRPr lang="zh-CN" altLang="en-US" sz="2400" dirty="0" smtClean="0"/>
          </a:p>
          <a:p>
            <a:pPr marL="457200" indent="-457200" eaLnBrk="1" hangingPunct="1">
              <a:spcBef>
                <a:spcPct val="50000"/>
              </a:spcBef>
              <a:buClr>
                <a:srgbClr val="0000FF"/>
              </a:buClr>
              <a:buSzPct val="80000"/>
              <a:buFont typeface="Wingdings" panose="05000000000000000000" pitchFamily="2" charset="2"/>
              <a:buChar char="l"/>
            </a:pPr>
            <a:r>
              <a:rPr kumimoji="1"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用 </a:t>
            </a:r>
            <a:r>
              <a:rPr kumimoji="1" lang="en-US" altLang="zh-CN" i="1" dirty="0" smtClean="0">
                <a:solidFill>
                  <a:schemeClr val="accent1">
                    <a:lumMod val="50000"/>
                  </a:schemeClr>
                </a:solidFill>
              </a:rPr>
              <a:t>A</a:t>
            </a:r>
            <a:r>
              <a:rPr kumimoji="1" lang="en-US" altLang="zh-CN" baseline="-25000" dirty="0" smtClean="0">
                <a:solidFill>
                  <a:schemeClr val="accent1">
                    <a:lumMod val="50000"/>
                  </a:schemeClr>
                </a:solidFill>
              </a:rPr>
              <a:t>0 </a:t>
            </a:r>
            <a:r>
              <a:rPr kumimoji="1"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来代表 </a:t>
            </a:r>
            <a:r>
              <a:rPr kumimoji="1" lang="en-US" altLang="zh-CN" i="1" dirty="0" smtClean="0">
                <a:solidFill>
                  <a:schemeClr val="accent1">
                    <a:lumMod val="50000"/>
                  </a:schemeClr>
                </a:solidFill>
              </a:rPr>
              <a:t>A</a:t>
            </a:r>
            <a:r>
              <a:rPr kumimoji="1" lang="zh-CN" altLang="en-US" dirty="0" smtClean="0">
                <a:solidFill>
                  <a:schemeClr val="accent1">
                    <a:lumMod val="50000"/>
                  </a:schemeClr>
                </a:solidFill>
              </a:rPr>
              <a:t>，掌握了最大无关组，就掌握了向量组的全体．</a:t>
            </a:r>
            <a:endParaRPr kumimoji="1" lang="zh-CN" altLang="en-US" dirty="0" smtClean="0">
              <a:solidFill>
                <a:schemeClr val="accent1">
                  <a:lumMod val="50000"/>
                </a:schemeClr>
              </a:solidFill>
            </a:endParaRPr>
          </a:p>
          <a:p>
            <a:pPr marL="457200" indent="-457200" eaLnBrk="1" hangingPunct="1">
              <a:spcBef>
                <a:spcPct val="50000"/>
              </a:spcBef>
              <a:buClr>
                <a:srgbClr val="0000FF"/>
              </a:buClr>
              <a:buSzPct val="80000"/>
              <a:buFont typeface="Wingdings" panose="05000000000000000000" pitchFamily="2" charset="2"/>
              <a:buNone/>
            </a:pPr>
            <a:r>
              <a:rPr kumimoji="1" lang="zh-CN" altLang="en-US" dirty="0" smtClean="0"/>
              <a:t>	特别，当向量组 </a:t>
            </a:r>
            <a:r>
              <a:rPr kumimoji="1" lang="en-US" altLang="zh-CN" i="1" dirty="0" smtClean="0"/>
              <a:t>A </a:t>
            </a:r>
            <a:r>
              <a:rPr kumimoji="1" lang="zh-CN" altLang="en-US" dirty="0" smtClean="0"/>
              <a:t>为无限向量组，就能用有限向量组来代表．</a:t>
            </a:r>
            <a:endParaRPr kumimoji="1" lang="zh-CN" altLang="en-US" dirty="0" smtClean="0"/>
          </a:p>
          <a:p>
            <a:pPr marL="457200" indent="-457200" eaLnBrk="1" hangingPunct="1">
              <a:spcBef>
                <a:spcPct val="50000"/>
              </a:spcBef>
              <a:buClr>
                <a:srgbClr val="0000FF"/>
              </a:buClr>
              <a:buSzPct val="80000"/>
              <a:buFont typeface="Wingdings" panose="05000000000000000000" pitchFamily="2" charset="2"/>
              <a:buChar char="l"/>
            </a:pPr>
            <a:r>
              <a:rPr kumimoji="1" lang="zh-CN" altLang="en-US" dirty="0" smtClean="0"/>
              <a:t>凡是对有限向量组成立的结论，用最大无关组作过渡，立即可推广到无限向量组的情形中去．</a:t>
            </a:r>
            <a:endParaRPr kumimoji="1" lang="zh-CN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839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500"/>
                                        <p:tgtEl>
                                          <p:spTgt spid="839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" dur="500"/>
                                        <p:tgtEl>
                                          <p:spTgt spid="839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PA" val="v5.2.9"/>
</p:tagLst>
</file>

<file path=ppt/tags/tag10.xml><?xml version="1.0" encoding="utf-8"?>
<p:tagLst xmlns:p="http://schemas.openxmlformats.org/presentationml/2006/main">
  <p:tag name="PA" val="v5.2.9"/>
</p:tagLst>
</file>

<file path=ppt/tags/tag11.xml><?xml version="1.0" encoding="utf-8"?>
<p:tagLst xmlns:p="http://schemas.openxmlformats.org/presentationml/2006/main">
  <p:tag name="PA" val="v5.2.9"/>
</p:tagLst>
</file>

<file path=ppt/tags/tag12.xml><?xml version="1.0" encoding="utf-8"?>
<p:tagLst xmlns:p="http://schemas.openxmlformats.org/presentationml/2006/main">
  <p:tag name="PA" val="v5.2.9"/>
</p:tagLst>
</file>

<file path=ppt/tags/tag13.xml><?xml version="1.0" encoding="utf-8"?>
<p:tagLst xmlns:p="http://schemas.openxmlformats.org/presentationml/2006/main">
  <p:tag name="PA" val="v5.2.9"/>
</p:tagLst>
</file>

<file path=ppt/tags/tag14.xml><?xml version="1.0" encoding="utf-8"?>
<p:tagLst xmlns:p="http://schemas.openxmlformats.org/presentationml/2006/main">
  <p:tag name="PA" val="v5.2.9"/>
</p:tagLst>
</file>

<file path=ppt/tags/tag15.xml><?xml version="1.0" encoding="utf-8"?>
<p:tagLst xmlns:p="http://schemas.openxmlformats.org/presentationml/2006/main">
  <p:tag name="PA" val="v5.2.9"/>
</p:tagLst>
</file>

<file path=ppt/tags/tag16.xml><?xml version="1.0" encoding="utf-8"?>
<p:tagLst xmlns:p="http://schemas.openxmlformats.org/presentationml/2006/main">
  <p:tag name="PA" val="v5.2.9"/>
</p:tagLst>
</file>

<file path=ppt/tags/tag17.xml><?xml version="1.0" encoding="utf-8"?>
<p:tagLst xmlns:p="http://schemas.openxmlformats.org/presentationml/2006/main">
  <p:tag name="PA" val="v5.2.9"/>
</p:tagLst>
</file>

<file path=ppt/tags/tag18.xml><?xml version="1.0" encoding="utf-8"?>
<p:tagLst xmlns:p="http://schemas.openxmlformats.org/presentationml/2006/main">
  <p:tag name="PA" val="v5.2.9"/>
</p:tagLst>
</file>

<file path=ppt/tags/tag19.xml><?xml version="1.0" encoding="utf-8"?>
<p:tagLst xmlns:p="http://schemas.openxmlformats.org/presentationml/2006/main">
  <p:tag name="PA" val="v5.2.9"/>
</p:tagLst>
</file>

<file path=ppt/tags/tag2.xml><?xml version="1.0" encoding="utf-8"?>
<p:tagLst xmlns:p="http://schemas.openxmlformats.org/presentationml/2006/main">
  <p:tag name="PA" val="v5.2.9"/>
</p:tagLst>
</file>

<file path=ppt/tags/tag20.xml><?xml version="1.0" encoding="utf-8"?>
<p:tagLst xmlns:p="http://schemas.openxmlformats.org/presentationml/2006/main">
  <p:tag name="PA" val="v5.2.9"/>
</p:tagLst>
</file>

<file path=ppt/tags/tag21.xml><?xml version="1.0" encoding="utf-8"?>
<p:tagLst xmlns:p="http://schemas.openxmlformats.org/presentationml/2006/main">
  <p:tag name="PA" val="v5.2.9"/>
</p:tagLst>
</file>

<file path=ppt/tags/tag22.xml><?xml version="1.0" encoding="utf-8"?>
<p:tagLst xmlns:p="http://schemas.openxmlformats.org/presentationml/2006/main">
  <p:tag name="PA" val="v5.2.9"/>
</p:tagLst>
</file>

<file path=ppt/tags/tag23.xml><?xml version="1.0" encoding="utf-8"?>
<p:tagLst xmlns:p="http://schemas.openxmlformats.org/presentationml/2006/main">
  <p:tag name="PA" val="v5.2.9"/>
</p:tagLst>
</file>

<file path=ppt/tags/tag24.xml><?xml version="1.0" encoding="utf-8"?>
<p:tagLst xmlns:p="http://schemas.openxmlformats.org/presentationml/2006/main">
  <p:tag name="PA" val="v5.2.9"/>
</p:tagLst>
</file>

<file path=ppt/tags/tag25.xml><?xml version="1.0" encoding="utf-8"?>
<p:tagLst xmlns:p="http://schemas.openxmlformats.org/presentationml/2006/main">
  <p:tag name="PA" val="v5.2.9"/>
</p:tagLst>
</file>

<file path=ppt/tags/tag26.xml><?xml version="1.0" encoding="utf-8"?>
<p:tagLst xmlns:p="http://schemas.openxmlformats.org/presentationml/2006/main">
  <p:tag name="PA" val="v5.2.9"/>
</p:tagLst>
</file>

<file path=ppt/tags/tag27.xml><?xml version="1.0" encoding="utf-8"?>
<p:tagLst xmlns:p="http://schemas.openxmlformats.org/presentationml/2006/main">
  <p:tag name="PA" val="v5.2.9"/>
</p:tagLst>
</file>

<file path=ppt/tags/tag28.xml><?xml version="1.0" encoding="utf-8"?>
<p:tagLst xmlns:p="http://schemas.openxmlformats.org/presentationml/2006/main">
  <p:tag name="PA" val="v5.2.9"/>
</p:tagLst>
</file>

<file path=ppt/tags/tag29.xml><?xml version="1.0" encoding="utf-8"?>
<p:tagLst xmlns:p="http://schemas.openxmlformats.org/presentationml/2006/main">
  <p:tag name="PA" val="v5.2.9"/>
</p:tagLst>
</file>

<file path=ppt/tags/tag3.xml><?xml version="1.0" encoding="utf-8"?>
<p:tagLst xmlns:p="http://schemas.openxmlformats.org/presentationml/2006/main">
  <p:tag name="PA" val="v5.2.9"/>
</p:tagLst>
</file>

<file path=ppt/tags/tag30.xml><?xml version="1.0" encoding="utf-8"?>
<p:tagLst xmlns:p="http://schemas.openxmlformats.org/presentationml/2006/main">
  <p:tag name="PA" val="v5.2.9"/>
</p:tagLst>
</file>

<file path=ppt/tags/tag31.xml><?xml version="1.0" encoding="utf-8"?>
<p:tagLst xmlns:p="http://schemas.openxmlformats.org/presentationml/2006/main">
  <p:tag name="PA" val="v5.2.9"/>
</p:tagLst>
</file>

<file path=ppt/tags/tag32.xml><?xml version="1.0" encoding="utf-8"?>
<p:tagLst xmlns:p="http://schemas.openxmlformats.org/presentationml/2006/main">
  <p:tag name="PA" val="v5.2.9"/>
</p:tagLst>
</file>

<file path=ppt/tags/tag33.xml><?xml version="1.0" encoding="utf-8"?>
<p:tagLst xmlns:p="http://schemas.openxmlformats.org/presentationml/2006/main">
  <p:tag name="PA" val="v5.2.9"/>
</p:tagLst>
</file>

<file path=ppt/tags/tag34.xml><?xml version="1.0" encoding="utf-8"?>
<p:tagLst xmlns:p="http://schemas.openxmlformats.org/presentationml/2006/main">
  <p:tag name="PA" val="v5.2.9"/>
</p:tagLst>
</file>

<file path=ppt/tags/tag35.xml><?xml version="1.0" encoding="utf-8"?>
<p:tagLst xmlns:p="http://schemas.openxmlformats.org/presentationml/2006/main">
  <p:tag name="PA" val="v5.2.9"/>
</p:tagLst>
</file>

<file path=ppt/tags/tag36.xml><?xml version="1.0" encoding="utf-8"?>
<p:tagLst xmlns:p="http://schemas.openxmlformats.org/presentationml/2006/main">
  <p:tag name="PA" val="v5.2.9"/>
</p:tagLst>
</file>

<file path=ppt/tags/tag37.xml><?xml version="1.0" encoding="utf-8"?>
<p:tagLst xmlns:p="http://schemas.openxmlformats.org/presentationml/2006/main">
  <p:tag name="PA" val="v5.2.9"/>
</p:tagLst>
</file>

<file path=ppt/tags/tag38.xml><?xml version="1.0" encoding="utf-8"?>
<p:tagLst xmlns:p="http://schemas.openxmlformats.org/presentationml/2006/main">
  <p:tag name="PA" val="v5.2.9"/>
</p:tagLst>
</file>

<file path=ppt/tags/tag39.xml><?xml version="1.0" encoding="utf-8"?>
<p:tagLst xmlns:p="http://schemas.openxmlformats.org/presentationml/2006/main">
  <p:tag name="PA" val="v5.2.9"/>
</p:tagLst>
</file>

<file path=ppt/tags/tag4.xml><?xml version="1.0" encoding="utf-8"?>
<p:tagLst xmlns:p="http://schemas.openxmlformats.org/presentationml/2006/main">
  <p:tag name="PA" val="v5.2.9"/>
</p:tagLst>
</file>

<file path=ppt/tags/tag40.xml><?xml version="1.0" encoding="utf-8"?>
<p:tagLst xmlns:p="http://schemas.openxmlformats.org/presentationml/2006/main">
  <p:tag name="COMMONDATA" val="eyJoZGlkIjoiNWQxOTAzMDA0MDE2MDZmODIxZGJjN2YzMTM4MTRjNWMifQ=="/>
</p:tagLst>
</file>

<file path=ppt/tags/tag5.xml><?xml version="1.0" encoding="utf-8"?>
<p:tagLst xmlns:p="http://schemas.openxmlformats.org/presentationml/2006/main">
  <p:tag name="PA" val="v5.2.9"/>
</p:tagLst>
</file>

<file path=ppt/tags/tag6.xml><?xml version="1.0" encoding="utf-8"?>
<p:tagLst xmlns:p="http://schemas.openxmlformats.org/presentationml/2006/main">
  <p:tag name="PA" val="v5.2.9"/>
</p:tagLst>
</file>

<file path=ppt/tags/tag7.xml><?xml version="1.0" encoding="utf-8"?>
<p:tagLst xmlns:p="http://schemas.openxmlformats.org/presentationml/2006/main">
  <p:tag name="PA" val="v5.2.9"/>
</p:tagLst>
</file>

<file path=ppt/tags/tag8.xml><?xml version="1.0" encoding="utf-8"?>
<p:tagLst xmlns:p="http://schemas.openxmlformats.org/presentationml/2006/main">
  <p:tag name="PA" val="v5.2.9"/>
</p:tagLst>
</file>

<file path=ppt/tags/tag9.xml><?xml version="1.0" encoding="utf-8"?>
<p:tagLst xmlns:p="http://schemas.openxmlformats.org/presentationml/2006/main">
  <p:tag name="PA" val="v5.2.9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 cstate="print">
            <a:alphaModFix amt="86000"/>
          </a:blip>
          <a:stretch>
            <a:fillRect/>
          </a:stretch>
        </a:blipFill>
        <a:ln>
          <a:noFill/>
        </a:ln>
        <a:effectLst>
          <a:outerShdw blurRad="50800" dist="38100" dir="5400000" algn="t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 cstate="print">
            <a:alphaModFix amt="86000"/>
          </a:blip>
          <a:stretch>
            <a:fillRect/>
          </a:stretch>
        </a:blipFill>
        <a:ln>
          <a:noFill/>
        </a:ln>
        <a:effectLst>
          <a:outerShdw blurRad="50800" dist="38100" dir="5400000" algn="t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 cstate="print">
            <a:alphaModFix amt="86000"/>
          </a:blip>
          <a:stretch>
            <a:fillRect/>
          </a:stretch>
        </a:blipFill>
        <a:ln>
          <a:noFill/>
        </a:ln>
        <a:effectLst>
          <a:outerShdw blurRad="50800" dist="38100" dir="5400000" algn="t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5764</Words>
  <Application>WPS 演示</Application>
  <PresentationFormat>宽屏</PresentationFormat>
  <Paragraphs>440</Paragraphs>
  <Slides>30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3</vt:i4>
      </vt:variant>
      <vt:variant>
        <vt:lpstr>嵌入 OLE 服务器</vt:lpstr>
      </vt:variant>
      <vt:variant>
        <vt:i4>26</vt:i4>
      </vt:variant>
      <vt:variant>
        <vt:lpstr>幻灯片标题</vt:lpstr>
      </vt:variant>
      <vt:variant>
        <vt:i4>30</vt:i4>
      </vt:variant>
    </vt:vector>
  </HeadingPairs>
  <TitlesOfParts>
    <vt:vector size="77" baseType="lpstr">
      <vt:lpstr>Arial</vt:lpstr>
      <vt:lpstr>宋体</vt:lpstr>
      <vt:lpstr>Wingdings</vt:lpstr>
      <vt:lpstr>字魂36号-正文宋楷</vt:lpstr>
      <vt:lpstr>微软雅黑</vt:lpstr>
      <vt:lpstr>黑体</vt:lpstr>
      <vt:lpstr>Calibri</vt:lpstr>
      <vt:lpstr>华文中宋</vt:lpstr>
      <vt:lpstr>方正大标宋简体</vt:lpstr>
      <vt:lpstr>华文隶书</vt:lpstr>
      <vt:lpstr>Times New Roman</vt:lpstr>
      <vt:lpstr>Symbol</vt:lpstr>
      <vt:lpstr>Arial Unicode MS</vt:lpstr>
      <vt:lpstr>等线</vt:lpstr>
      <vt:lpstr>等线 Light</vt:lpstr>
      <vt:lpstr>Symbol</vt:lpstr>
      <vt:lpstr>楷体_GB2312</vt:lpstr>
      <vt:lpstr>新宋体</vt:lpstr>
      <vt:lpstr>Office 主题​​</vt:lpstr>
      <vt:lpstr>1_Office 主题​​</vt:lpstr>
      <vt:lpstr>2_Office 主题​​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最大无关组的意义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</dc:creator>
  <cp:lastModifiedBy>孙岩</cp:lastModifiedBy>
  <cp:revision>199</cp:revision>
  <dcterms:created xsi:type="dcterms:W3CDTF">2022-03-18T02:23:00Z</dcterms:created>
  <dcterms:modified xsi:type="dcterms:W3CDTF">2024-10-31T01:36:23Z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mmondata">
    <vt:lpwstr>eyJoZGlkIjoiNWQxOTAzMDA0MDE2MDZmODIxZGJjN2YzMTM4MTRjNWMifQ==</vt:lpwstr>
  </property>
  <property fmtid="{D5CDD505-2E9C-101B-9397-08002B2CF9AE}" pid="3" name="ICV">
    <vt:lpwstr>759FB0138BF24BA49E83BB0A9E4E8182</vt:lpwstr>
  </property>
  <property fmtid="{D5CDD505-2E9C-101B-9397-08002B2CF9AE}" pid="4" name="KSOProductBuildVer">
    <vt:lpwstr>2052-12.1.0.18888</vt:lpwstr>
  </property>
</Properties>
</file>

<file path=docProps/thumbnail.jpeg>
</file>